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7" r:id="rId2"/>
    <p:sldId id="258" r:id="rId3"/>
    <p:sldId id="277" r:id="rId4"/>
    <p:sldId id="282" r:id="rId5"/>
    <p:sldId id="281"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6BC"/>
    <a:srgbClr val="F68871"/>
    <a:srgbClr val="BADCD4"/>
    <a:srgbClr val="F2625F"/>
    <a:srgbClr val="6ADEDD"/>
    <a:srgbClr val="FAE8B2"/>
    <a:srgbClr val="FFFFFF"/>
    <a:srgbClr val="3D6680"/>
    <a:srgbClr val="FAE2EB"/>
    <a:srgbClr val="FA79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17"/>
    <p:restoredTop sz="94645"/>
  </p:normalViewPr>
  <p:slideViewPr>
    <p:cSldViewPr snapToGrid="0" snapToObjects="1">
      <p:cViewPr>
        <p:scale>
          <a:sx n="80" d="100"/>
          <a:sy n="80" d="100"/>
        </p:scale>
        <p:origin x="504" y="144"/>
      </p:cViewPr>
      <p:guideLst/>
    </p:cSldViewPr>
  </p:slideViewPr>
  <p:notesTextViewPr>
    <p:cViewPr>
      <p:scale>
        <a:sx n="1" d="1"/>
        <a:sy n="1" d="1"/>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a-DK"/>
              <a:t>Klik for at redigere titeltypografien i masteren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7231E645-A5AB-3841-978D-44D850F12CFB}" type="datetimeFigureOut">
              <a:rPr lang="da-DK" smtClean="0"/>
              <a:t>04/06/2021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3950576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231E645-A5AB-3841-978D-44D850F12CFB}" type="datetimeFigureOut">
              <a:rPr lang="da-DK" smtClean="0"/>
              <a:t>04/06/2021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68305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231E645-A5AB-3841-978D-44D850F12CFB}" type="datetimeFigureOut">
              <a:rPr lang="da-DK" smtClean="0"/>
              <a:t>04/06/2021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115065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231E645-A5AB-3841-978D-44D850F12CFB}" type="datetimeFigureOut">
              <a:rPr lang="da-DK" smtClean="0"/>
              <a:t>04/06/2021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334458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a-DK"/>
              <a:t>Klik for at redigere titeltypografien i masteren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7231E645-A5AB-3841-978D-44D850F12CFB}" type="datetimeFigureOut">
              <a:rPr lang="da-DK" smtClean="0"/>
              <a:t>04/06/2021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91244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7231E645-A5AB-3841-978D-44D850F12CFB}" type="datetimeFigureOut">
              <a:rPr lang="da-DK" smtClean="0"/>
              <a:t>04/06/2021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290487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Content Placeholder 3"/>
          <p:cNvSpPr>
            <a:spLocks noGrp="1"/>
          </p:cNvSpPr>
          <p:nvPr>
            <p:ph sz="half" idx="2"/>
          </p:nvPr>
        </p:nvSpPr>
        <p:spPr>
          <a:xfrm>
            <a:off x="472381" y="3618442"/>
            <a:ext cx="2901255"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Content Placeholder 5"/>
          <p:cNvSpPr>
            <a:spLocks noGrp="1"/>
          </p:cNvSpPr>
          <p:nvPr>
            <p:ph sz="quarter" idx="4"/>
          </p:nvPr>
        </p:nvSpPr>
        <p:spPr>
          <a:xfrm>
            <a:off x="3471863" y="3618442"/>
            <a:ext cx="2915543"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7231E645-A5AB-3841-978D-44D850F12CFB}" type="datetimeFigureOut">
              <a:rPr lang="da-DK" smtClean="0"/>
              <a:t>04/06/2021</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110306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7231E645-A5AB-3841-978D-44D850F12CFB}" type="datetimeFigureOut">
              <a:rPr lang="da-DK" smtClean="0"/>
              <a:t>04/06/2021</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818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1E645-A5AB-3841-978D-44D850F12CFB}" type="datetimeFigureOut">
              <a:rPr lang="da-DK" smtClean="0"/>
              <a:t>04/06/2021</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344800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7231E645-A5AB-3841-978D-44D850F12CFB}" type="datetimeFigureOut">
              <a:rPr lang="da-DK" smtClean="0"/>
              <a:t>04/06/2021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106886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7231E645-A5AB-3841-978D-44D850F12CFB}" type="datetimeFigureOut">
              <a:rPr lang="da-DK" smtClean="0"/>
              <a:t>04/06/2021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1280500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231E645-A5AB-3841-978D-44D850F12CFB}" type="datetimeFigureOut">
              <a:rPr lang="da-DK" smtClean="0"/>
              <a:t>04/06/2021</a:t>
            </a:fld>
            <a:endParaRPr lang="da-DK"/>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D65D930-0838-444C-A1E0-D28A8732EFE9}" type="slidenum">
              <a:rPr lang="da-DK" smtClean="0"/>
              <a:t>‹nr.›</a:t>
            </a:fld>
            <a:endParaRPr lang="da-DK"/>
          </a:p>
        </p:txBody>
      </p:sp>
    </p:spTree>
    <p:extLst>
      <p:ext uri="{BB962C8B-B14F-4D97-AF65-F5344CB8AC3E}">
        <p14:creationId xmlns:p14="http://schemas.microsoft.com/office/powerpoint/2010/main" val="3892717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B08D7C2-80DB-BF48-BA3B-7930746293A7}"/>
              </a:ext>
            </a:extLst>
          </p:cNvPr>
          <p:cNvSpPr/>
          <p:nvPr/>
        </p:nvSpPr>
        <p:spPr>
          <a:xfrm>
            <a:off x="728999" y="-1767"/>
            <a:ext cx="5400001" cy="9900000"/>
          </a:xfrm>
          <a:prstGeom prst="rect">
            <a:avLst/>
          </a:prstGeom>
          <a:solidFill>
            <a:srgbClr val="9EB6C3">
              <a:alpha val="4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CDE4E4"/>
              </a:solidFill>
            </a:endParaRPr>
          </a:p>
        </p:txBody>
      </p:sp>
      <p:sp>
        <p:nvSpPr>
          <p:cNvPr id="3" name="Rektangel 2">
            <a:extLst>
              <a:ext uri="{FF2B5EF4-FFF2-40B4-BE49-F238E27FC236}">
                <a16:creationId xmlns:a16="http://schemas.microsoft.com/office/drawing/2014/main" id="{15B5B7A1-635C-594B-AF92-408D420FC8FF}"/>
              </a:ext>
            </a:extLst>
          </p:cNvPr>
          <p:cNvSpPr/>
          <p:nvPr/>
        </p:nvSpPr>
        <p:spPr>
          <a:xfrm>
            <a:off x="1124500" y="7829"/>
            <a:ext cx="1440000" cy="2554013"/>
          </a:xfrm>
          <a:prstGeom prst="rect">
            <a:avLst/>
          </a:prstGeom>
          <a:solidFill>
            <a:srgbClr val="9EB6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 name="Tekstfelt 3">
            <a:extLst>
              <a:ext uri="{FF2B5EF4-FFF2-40B4-BE49-F238E27FC236}">
                <a16:creationId xmlns:a16="http://schemas.microsoft.com/office/drawing/2014/main" id="{FC4F692A-05EF-BE41-9B06-20A019EAA864}"/>
              </a:ext>
            </a:extLst>
          </p:cNvPr>
          <p:cNvSpPr txBox="1"/>
          <p:nvPr/>
        </p:nvSpPr>
        <p:spPr>
          <a:xfrm>
            <a:off x="-15766" y="9416122"/>
            <a:ext cx="6873766" cy="461665"/>
          </a:xfrm>
          <a:prstGeom prst="rect">
            <a:avLst/>
          </a:prstGeom>
          <a:noFill/>
        </p:spPr>
        <p:txBody>
          <a:bodyPr wrap="square" rtlCol="0">
            <a:spAutoFit/>
          </a:bodyPr>
          <a:lstStyle/>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Diplom til 0. klasse 2020/2021</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Udarbejdet af Sanne Pogager/LærerNemt – udgivet på BubbleMinds.dk</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Husk, at indberette dette materiale til Copydan, hvis du er Copydan skole</a:t>
            </a:r>
          </a:p>
        </p:txBody>
      </p:sp>
      <p:sp>
        <p:nvSpPr>
          <p:cNvPr id="5" name="Rektangel 4">
            <a:extLst>
              <a:ext uri="{FF2B5EF4-FFF2-40B4-BE49-F238E27FC236}">
                <a16:creationId xmlns:a16="http://schemas.microsoft.com/office/drawing/2014/main" id="{A275536E-5FC8-8949-BF6C-78F2118A8B04}"/>
              </a:ext>
            </a:extLst>
          </p:cNvPr>
          <p:cNvSpPr/>
          <p:nvPr/>
        </p:nvSpPr>
        <p:spPr>
          <a:xfrm>
            <a:off x="2358357" y="7732603"/>
            <a:ext cx="4500000" cy="1440000"/>
          </a:xfrm>
          <a:prstGeom prst="rect">
            <a:avLst/>
          </a:prstGeom>
          <a:solidFill>
            <a:srgbClr val="3E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ekstfelt 5">
            <a:extLst>
              <a:ext uri="{FF2B5EF4-FFF2-40B4-BE49-F238E27FC236}">
                <a16:creationId xmlns:a16="http://schemas.microsoft.com/office/drawing/2014/main" id="{E515F0CA-B4EC-8441-80EF-D371B089D2CF}"/>
              </a:ext>
            </a:extLst>
          </p:cNvPr>
          <p:cNvSpPr txBox="1"/>
          <p:nvPr/>
        </p:nvSpPr>
        <p:spPr>
          <a:xfrm>
            <a:off x="2358357" y="7873030"/>
            <a:ext cx="4515408" cy="1323439"/>
          </a:xfrm>
          <a:prstGeom prst="rect">
            <a:avLst/>
          </a:prstGeom>
          <a:noFill/>
        </p:spPr>
        <p:txBody>
          <a:bodyPr wrap="square" rtlCol="0">
            <a:spAutoFit/>
          </a:bodyPr>
          <a:lstStyle/>
          <a:p>
            <a:pPr algn="ctr"/>
            <a:r>
              <a:rPr lang="da-DK" sz="4000" dirty="0">
                <a:solidFill>
                  <a:schemeClr val="bg1"/>
                </a:solidFill>
                <a:latin typeface="Noteworthy Light" panose="02000400000000000000" pitchFamily="2" charset="77"/>
                <a:ea typeface="Noteworthy Light" panose="02000400000000000000" pitchFamily="2" charset="77"/>
              </a:rPr>
              <a:t>Diplom til 0. klasse 2020/2021</a:t>
            </a:r>
          </a:p>
        </p:txBody>
      </p:sp>
      <p:sp>
        <p:nvSpPr>
          <p:cNvPr id="15" name="Rektangel 14">
            <a:extLst>
              <a:ext uri="{FF2B5EF4-FFF2-40B4-BE49-F238E27FC236}">
                <a16:creationId xmlns:a16="http://schemas.microsoft.com/office/drawing/2014/main" id="{4336E090-2222-2B41-B59D-6CDF8B1B0D52}"/>
              </a:ext>
            </a:extLst>
          </p:cNvPr>
          <p:cNvSpPr/>
          <p:nvPr/>
        </p:nvSpPr>
        <p:spPr>
          <a:xfrm rot="5400000">
            <a:off x="552503" y="5230663"/>
            <a:ext cx="1440000" cy="2554013"/>
          </a:xfrm>
          <a:prstGeom prst="rect">
            <a:avLst/>
          </a:prstGeom>
          <a:solidFill>
            <a:srgbClr val="FAE2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3" name="Billede 22">
            <a:extLst>
              <a:ext uri="{FF2B5EF4-FFF2-40B4-BE49-F238E27FC236}">
                <a16:creationId xmlns:a16="http://schemas.microsoft.com/office/drawing/2014/main" id="{60366267-6AB3-D64E-8348-999FD5A23697}"/>
              </a:ext>
            </a:extLst>
          </p:cNvPr>
          <p:cNvPicPr>
            <a:picLocks noChangeAspect="1"/>
          </p:cNvPicPr>
          <p:nvPr/>
        </p:nvPicPr>
        <p:blipFill>
          <a:blip r:embed="rId2">
            <a:alphaModFix/>
          </a:blip>
          <a:stretch>
            <a:fillRect/>
          </a:stretch>
        </p:blipFill>
        <p:spPr>
          <a:xfrm>
            <a:off x="6172199" y="9226839"/>
            <a:ext cx="649649" cy="650948"/>
          </a:xfrm>
          <a:prstGeom prst="rect">
            <a:avLst/>
          </a:prstGeom>
          <a:noFill/>
        </p:spPr>
      </p:pic>
      <p:pic>
        <p:nvPicPr>
          <p:cNvPr id="13" name="Billede 12">
            <a:extLst>
              <a:ext uri="{FF2B5EF4-FFF2-40B4-BE49-F238E27FC236}">
                <a16:creationId xmlns:a16="http://schemas.microsoft.com/office/drawing/2014/main" id="{77D5B202-CAD4-064E-855C-DB0E217C8A47}"/>
              </a:ext>
            </a:extLst>
          </p:cNvPr>
          <p:cNvPicPr>
            <a:picLocks noChangeAspect="1"/>
          </p:cNvPicPr>
          <p:nvPr/>
        </p:nvPicPr>
        <p:blipFill>
          <a:blip r:embed="rId3"/>
          <a:stretch>
            <a:fillRect/>
          </a:stretch>
        </p:blipFill>
        <p:spPr>
          <a:xfrm>
            <a:off x="245550" y="230557"/>
            <a:ext cx="3701416" cy="51675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Billede 15">
            <a:extLst>
              <a:ext uri="{FF2B5EF4-FFF2-40B4-BE49-F238E27FC236}">
                <a16:creationId xmlns:a16="http://schemas.microsoft.com/office/drawing/2014/main" id="{54829DF4-6849-E642-987A-F0211E15089D}"/>
              </a:ext>
            </a:extLst>
          </p:cNvPr>
          <p:cNvPicPr>
            <a:picLocks noChangeAspect="1"/>
          </p:cNvPicPr>
          <p:nvPr/>
        </p:nvPicPr>
        <p:blipFill>
          <a:blip r:embed="rId4"/>
          <a:stretch>
            <a:fillRect/>
          </a:stretch>
        </p:blipFill>
        <p:spPr>
          <a:xfrm>
            <a:off x="2399850" y="2324082"/>
            <a:ext cx="3674267" cy="51946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3058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E3E7"/>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73E56C55-F5E9-FF4E-9369-A3A1F06268E2}"/>
              </a:ext>
            </a:extLst>
          </p:cNvPr>
          <p:cNvSpPr/>
          <p:nvPr/>
        </p:nvSpPr>
        <p:spPr>
          <a:xfrm>
            <a:off x="181115" y="137278"/>
            <a:ext cx="6534477" cy="918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7" name="Tekstfelt 26">
            <a:extLst>
              <a:ext uri="{FF2B5EF4-FFF2-40B4-BE49-F238E27FC236}">
                <a16:creationId xmlns:a16="http://schemas.microsoft.com/office/drawing/2014/main" id="{FB2EFA3A-C77A-4F47-8CE5-C35F50BA7424}"/>
              </a:ext>
            </a:extLst>
          </p:cNvPr>
          <p:cNvSpPr txBox="1"/>
          <p:nvPr/>
        </p:nvSpPr>
        <p:spPr>
          <a:xfrm>
            <a:off x="329784" y="371468"/>
            <a:ext cx="6205927" cy="6001771"/>
          </a:xfrm>
          <a:prstGeom prst="rect">
            <a:avLst/>
          </a:prstGeom>
          <a:noFill/>
        </p:spPr>
        <p:txBody>
          <a:bodyPr wrap="square" rtlCol="0">
            <a:spAutoFit/>
          </a:bodyPr>
          <a:lstStyle/>
          <a:p>
            <a:r>
              <a:rPr lang="da-DK" sz="2401" b="1" dirty="0">
                <a:latin typeface="Noteworthy Light" panose="02000400000000000000" pitchFamily="2" charset="77"/>
                <a:ea typeface="Noteworthy Light" panose="02000400000000000000" pitchFamily="2" charset="77"/>
              </a:rPr>
              <a:t>Vejledning</a:t>
            </a:r>
          </a:p>
          <a:p>
            <a:endParaRPr lang="da-DK" dirty="0">
              <a:latin typeface="Noteworthy Light" panose="02000400000000000000" pitchFamily="2" charset="77"/>
              <a:ea typeface="Noteworthy Light" panose="02000400000000000000" pitchFamily="2" charset="77"/>
            </a:endParaRPr>
          </a:p>
          <a:p>
            <a:r>
              <a:rPr lang="da-DK" b="1" dirty="0">
                <a:latin typeface="Noteworthy Light" panose="02000400000000000000" pitchFamily="2" charset="77"/>
                <a:ea typeface="Noteworthy Light" panose="02000400000000000000" pitchFamily="2" charset="77"/>
              </a:rPr>
              <a:t>Målgruppe</a:t>
            </a:r>
          </a:p>
          <a:p>
            <a:r>
              <a:rPr lang="da-DK" dirty="0">
                <a:latin typeface="Noteworthy Light" panose="02000400000000000000" pitchFamily="2" charset="77"/>
                <a:ea typeface="Noteworthy Light" panose="02000400000000000000" pitchFamily="2" charset="77"/>
              </a:rPr>
              <a:t>0. klasse</a:t>
            </a:r>
          </a:p>
          <a:p>
            <a:endParaRPr lang="da-DK" dirty="0">
              <a:latin typeface="Noteworthy Light" panose="02000400000000000000" pitchFamily="2" charset="77"/>
              <a:ea typeface="Noteworthy Light" panose="02000400000000000000" pitchFamily="2" charset="77"/>
            </a:endParaRPr>
          </a:p>
          <a:p>
            <a:r>
              <a:rPr lang="da-DK" b="1" dirty="0">
                <a:latin typeface="Noteworthy Light" panose="02000400000000000000" pitchFamily="2" charset="77"/>
                <a:ea typeface="Noteworthy Light" panose="02000400000000000000" pitchFamily="2" charset="77"/>
              </a:rPr>
              <a:t>Sådan bruges materialet</a:t>
            </a:r>
          </a:p>
          <a:p>
            <a:r>
              <a:rPr lang="da-DK" dirty="0">
                <a:latin typeface="Noteworthy Light" panose="02000400000000000000" pitchFamily="2" charset="77"/>
                <a:ea typeface="Noteworthy Light" panose="02000400000000000000" pitchFamily="2" charset="77"/>
              </a:rPr>
              <a:t>Diplom, som kan bruges ved afslutningen af 0. klasse. Da filen også ligger som en rediger bar fil kan teksten rettes til. </a:t>
            </a:r>
          </a:p>
          <a:p>
            <a:endParaRPr lang="da-DK" dirty="0">
              <a:latin typeface="Noteworthy Light" panose="02000400000000000000" pitchFamily="2" charset="77"/>
              <a:ea typeface="Noteworthy Light" panose="02000400000000000000" pitchFamily="2" charset="77"/>
            </a:endParaRPr>
          </a:p>
          <a:p>
            <a:r>
              <a:rPr lang="da-DK" b="1" dirty="0">
                <a:latin typeface="Noteworthy Light" panose="02000400000000000000" pitchFamily="2" charset="77"/>
                <a:ea typeface="Noteworthy Light" panose="02000400000000000000" pitchFamily="2" charset="77"/>
              </a:rPr>
              <a:t>Printvejledning</a:t>
            </a:r>
          </a:p>
          <a:p>
            <a:r>
              <a:rPr lang="da-DK" dirty="0">
                <a:latin typeface="Noteworthy Light" panose="02000400000000000000" pitchFamily="2" charset="77"/>
                <a:ea typeface="Noteworthy Light" panose="02000400000000000000" pitchFamily="2" charset="77"/>
              </a:rPr>
              <a:t>Print slide 3 og 4 ud på ét ark – for- og bagside. </a:t>
            </a:r>
          </a:p>
          <a:p>
            <a:r>
              <a:rPr lang="da-DK" dirty="0">
                <a:latin typeface="Noteworthy Light" panose="02000400000000000000" pitchFamily="2" charset="77"/>
                <a:ea typeface="Noteworthy Light" panose="02000400000000000000" pitchFamily="2" charset="77"/>
              </a:rPr>
              <a:t>Print ét eksemplar til hver elev og skriv elevens navn på i hånden eller skriv elevens på elektronisk og print derefter i den </a:t>
            </a:r>
            <a:r>
              <a:rPr lang="da-DK" dirty="0" err="1">
                <a:latin typeface="Noteworthy Light" panose="02000400000000000000" pitchFamily="2" charset="77"/>
                <a:ea typeface="Noteworthy Light" panose="02000400000000000000" pitchFamily="2" charset="77"/>
              </a:rPr>
              <a:t>redigerbar</a:t>
            </a:r>
            <a:r>
              <a:rPr lang="da-DK" dirty="0">
                <a:latin typeface="Noteworthy Light" panose="02000400000000000000" pitchFamily="2" charset="77"/>
                <a:ea typeface="Noteworthy Light" panose="02000400000000000000" pitchFamily="2" charset="77"/>
              </a:rPr>
              <a:t> version.</a:t>
            </a:r>
          </a:p>
          <a:p>
            <a:r>
              <a:rPr lang="da-DK" dirty="0">
                <a:latin typeface="Noteworthy Light" panose="02000400000000000000" pitchFamily="2" charset="77"/>
                <a:ea typeface="Noteworthy Light" panose="02000400000000000000" pitchFamily="2" charset="77"/>
              </a:rPr>
              <a:t>Da materialet er lavet med en ekstern skrifttype, kan denne evt. ændre sig, hvis du ikke har denne skrifttype installeret på din computer. </a:t>
            </a:r>
          </a:p>
          <a:p>
            <a:endParaRPr lang="da-DK" dirty="0">
              <a:latin typeface="Noteworthy Light" panose="02000400000000000000" pitchFamily="2" charset="77"/>
              <a:ea typeface="Noteworthy Light" panose="02000400000000000000" pitchFamily="2" charset="77"/>
            </a:endParaRPr>
          </a:p>
          <a:p>
            <a:r>
              <a:rPr lang="da-DK" b="1" dirty="0">
                <a:latin typeface="Noteworthy Light" panose="02000400000000000000" pitchFamily="2" charset="77"/>
                <a:ea typeface="Noteworthy Light" panose="02000400000000000000" pitchFamily="2" charset="77"/>
              </a:rPr>
              <a:t>Materialet indeholder:</a:t>
            </a:r>
          </a:p>
          <a:p>
            <a:pPr marL="285738" indent="-285738">
              <a:buFont typeface="Arial" panose="020B0604020202020204" pitchFamily="34" charset="0"/>
              <a:buChar char="•"/>
            </a:pPr>
            <a:r>
              <a:rPr lang="da-DK" dirty="0">
                <a:latin typeface="Noteworthy Light" panose="02000400000000000000" pitchFamily="2" charset="77"/>
                <a:ea typeface="Noteworthy Light" panose="02000400000000000000" pitchFamily="2" charset="77"/>
              </a:rPr>
              <a:t>2 ark</a:t>
            </a:r>
          </a:p>
          <a:p>
            <a:pPr algn="r"/>
            <a:r>
              <a:rPr lang="da-DK" dirty="0">
                <a:latin typeface="Noteworthy Light" panose="02000400000000000000" pitchFamily="2" charset="77"/>
                <a:ea typeface="Noteworthy Light" panose="02000400000000000000" pitchFamily="2" charset="77"/>
              </a:rPr>
              <a:t>Rigtig god fornøjelse </a:t>
            </a:r>
            <a:r>
              <a:rPr lang="da-DK" dirty="0">
                <a:latin typeface="Noteworthy Light" panose="02000400000000000000" pitchFamily="2" charset="77"/>
                <a:ea typeface="Noteworthy Light" panose="02000400000000000000" pitchFamily="2" charset="77"/>
                <a:sym typeface="Wingdings" pitchFamily="2" charset="2"/>
              </a:rPr>
              <a:t> </a:t>
            </a:r>
            <a:endParaRPr lang="da-DK" dirty="0">
              <a:latin typeface="Noteworthy Light" panose="02000400000000000000" pitchFamily="2" charset="77"/>
              <a:ea typeface="Noteworthy Light" panose="02000400000000000000" pitchFamily="2" charset="77"/>
            </a:endParaRPr>
          </a:p>
          <a:p>
            <a:endParaRPr lang="da-DK" dirty="0">
              <a:latin typeface="Noteworthy Light" panose="02000400000000000000" pitchFamily="2" charset="77"/>
              <a:ea typeface="Noteworthy Light" panose="02000400000000000000" pitchFamily="2" charset="77"/>
            </a:endParaRPr>
          </a:p>
          <a:p>
            <a:endParaRPr lang="da-DK" dirty="0"/>
          </a:p>
        </p:txBody>
      </p:sp>
      <p:sp>
        <p:nvSpPr>
          <p:cNvPr id="6" name="Tekstfelt 5">
            <a:extLst>
              <a:ext uri="{FF2B5EF4-FFF2-40B4-BE49-F238E27FC236}">
                <a16:creationId xmlns:a16="http://schemas.microsoft.com/office/drawing/2014/main" id="{C03CCA10-B65F-4042-9432-D1ECE21D2CD7}"/>
              </a:ext>
            </a:extLst>
          </p:cNvPr>
          <p:cNvSpPr txBox="1"/>
          <p:nvPr/>
        </p:nvSpPr>
        <p:spPr>
          <a:xfrm>
            <a:off x="-15766" y="9416122"/>
            <a:ext cx="6873766" cy="461665"/>
          </a:xfrm>
          <a:prstGeom prst="rect">
            <a:avLst/>
          </a:prstGeom>
          <a:noFill/>
        </p:spPr>
        <p:txBody>
          <a:bodyPr wrap="square" rtlCol="0">
            <a:spAutoFit/>
          </a:bodyPr>
          <a:lstStyle/>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Diplom til 0. klasse 2020/2021</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Udarbejdet af Sanne Pogager/LærerNemt – udgivet på BubbleMinds.dk</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Husk, at indberette dette materiale til Copydan, hvis du er Copydan skole</a:t>
            </a:r>
          </a:p>
        </p:txBody>
      </p:sp>
      <p:pic>
        <p:nvPicPr>
          <p:cNvPr id="3" name="Billede 2" descr="Et billede, der indeholder skilt&#10;&#10;Automatisk genereret beskrivelse">
            <a:extLst>
              <a:ext uri="{FF2B5EF4-FFF2-40B4-BE49-F238E27FC236}">
                <a16:creationId xmlns:a16="http://schemas.microsoft.com/office/drawing/2014/main" id="{8DE4F63A-7642-1449-9DFF-C14F9B80FEC1}"/>
              </a:ext>
            </a:extLst>
          </p:cNvPr>
          <p:cNvPicPr>
            <a:picLocks noChangeAspect="1"/>
          </p:cNvPicPr>
          <p:nvPr/>
        </p:nvPicPr>
        <p:blipFill>
          <a:blip r:embed="rId2"/>
          <a:stretch>
            <a:fillRect/>
          </a:stretch>
        </p:blipFill>
        <p:spPr>
          <a:xfrm>
            <a:off x="6210000" y="9276503"/>
            <a:ext cx="576000" cy="576000"/>
          </a:xfrm>
          <a:prstGeom prst="rect">
            <a:avLst/>
          </a:prstGeom>
        </p:spPr>
      </p:pic>
    </p:spTree>
    <p:extLst>
      <p:ext uri="{BB962C8B-B14F-4D97-AF65-F5344CB8AC3E}">
        <p14:creationId xmlns:p14="http://schemas.microsoft.com/office/powerpoint/2010/main" val="346423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E3E7"/>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73E56C55-F5E9-FF4E-9369-A3A1F06268E2}"/>
              </a:ext>
            </a:extLst>
          </p:cNvPr>
          <p:cNvSpPr/>
          <p:nvPr/>
        </p:nvSpPr>
        <p:spPr>
          <a:xfrm>
            <a:off x="153878" y="96502"/>
            <a:ext cx="6534477" cy="9180001"/>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Tekstfelt 19">
            <a:extLst>
              <a:ext uri="{FF2B5EF4-FFF2-40B4-BE49-F238E27FC236}">
                <a16:creationId xmlns:a16="http://schemas.microsoft.com/office/drawing/2014/main" id="{E1E15F07-935A-7642-BB80-AFAD5167B3B4}"/>
              </a:ext>
            </a:extLst>
          </p:cNvPr>
          <p:cNvSpPr txBox="1"/>
          <p:nvPr/>
        </p:nvSpPr>
        <p:spPr>
          <a:xfrm>
            <a:off x="249055" y="436097"/>
            <a:ext cx="6215150" cy="9140964"/>
          </a:xfrm>
          <a:prstGeom prst="rect">
            <a:avLst/>
          </a:prstGeom>
          <a:noFill/>
        </p:spPr>
        <p:txBody>
          <a:bodyPr wrap="square" rtlCol="0">
            <a:spAutoFit/>
          </a:bodyPr>
          <a:lstStyle/>
          <a:p>
            <a:pPr algn="ctr"/>
            <a:endParaRPr lang="da-DK" sz="1600" dirty="0">
              <a:latin typeface="KG Miss Kindergarten" panose="02000000000000000000" pitchFamily="2" charset="77"/>
              <a:ea typeface="Noteworthy Light" panose="02000400000000000000" pitchFamily="2" charset="77"/>
            </a:endParaRPr>
          </a:p>
          <a:p>
            <a:pPr algn="ctr"/>
            <a:endParaRPr lang="da-DK" sz="1600" dirty="0">
              <a:latin typeface="KG Miss Kindergarten" panose="02000000000000000000" pitchFamily="2" charset="77"/>
              <a:ea typeface="Noteworthy Light" panose="02000400000000000000" pitchFamily="2" charset="77"/>
            </a:endParaRPr>
          </a:p>
          <a:p>
            <a:pPr algn="ctr"/>
            <a:endParaRPr lang="da-DK" sz="1600" dirty="0">
              <a:latin typeface="KG Miss Kindergarten" panose="02000000000000000000" pitchFamily="2" charset="77"/>
              <a:ea typeface="Noteworthy Light" panose="02000400000000000000" pitchFamily="2" charset="77"/>
            </a:endParaRPr>
          </a:p>
          <a:p>
            <a:pPr algn="ctr"/>
            <a:endParaRPr lang="da-DK" sz="1600" dirty="0">
              <a:latin typeface="KG Miss Kindergarten" panose="02000000000000000000" pitchFamily="2" charset="77"/>
              <a:ea typeface="Noteworthy Light" panose="02000400000000000000" pitchFamily="2" charset="77"/>
            </a:endParaRPr>
          </a:p>
          <a:p>
            <a:pPr algn="ctr"/>
            <a:endParaRPr lang="da-DK" sz="1600" dirty="0">
              <a:latin typeface="KG Miss Kindergarten" panose="02000000000000000000" pitchFamily="2" charset="77"/>
              <a:ea typeface="Noteworthy Light" panose="02000400000000000000" pitchFamily="2" charset="77"/>
            </a:endParaRPr>
          </a:p>
          <a:p>
            <a:pPr algn="ctr"/>
            <a:r>
              <a:rPr lang="da-DK" sz="2000" dirty="0">
                <a:latin typeface="KG Miss Kindergarten" panose="02000000000000000000" pitchFamily="2" charset="77"/>
                <a:ea typeface="Noteworthy Light" panose="02000400000000000000" pitchFamily="2" charset="77"/>
              </a:rPr>
              <a:t>Skoleåret 2020/2021</a:t>
            </a:r>
            <a:endParaRPr lang="da-DK" sz="1400" b="1" dirty="0">
              <a:latin typeface="KG Miss Kindergarten" panose="02000000000000000000" pitchFamily="2" charset="77"/>
              <a:ea typeface="Noteworthy Light" panose="02000400000000000000" pitchFamily="2" charset="77"/>
            </a:endParaRPr>
          </a:p>
          <a:p>
            <a:pPr algn="ctr"/>
            <a:endParaRPr lang="da-DK" sz="2400" dirty="0">
              <a:latin typeface="KG Miss Kindergarten" panose="02000000000000000000" pitchFamily="2" charset="77"/>
              <a:ea typeface="Noteworthy Light" panose="02000400000000000000" pitchFamily="2" charset="77"/>
            </a:endParaRPr>
          </a:p>
          <a:p>
            <a:pPr algn="ctr"/>
            <a:r>
              <a:rPr lang="da-DK" sz="2600" dirty="0">
                <a:latin typeface="KG Miss Kindergarten" panose="02000000000000000000" pitchFamily="2" charset="77"/>
                <a:ea typeface="Noteworthy Light" panose="02000400000000000000" pitchFamily="2" charset="77"/>
              </a:rPr>
              <a:t>Kære </a:t>
            </a:r>
            <a:r>
              <a:rPr lang="da-DK" sz="2600" dirty="0">
                <a:ea typeface="Noteworthy Light" panose="02000400000000000000" pitchFamily="2" charset="77"/>
              </a:rPr>
              <a:t>_______________</a:t>
            </a:r>
          </a:p>
          <a:p>
            <a:pPr algn="ctr"/>
            <a:endParaRPr lang="da-DK" sz="2400" dirty="0">
              <a:latin typeface="KG Miss Kindergarten" panose="02000000000000000000" pitchFamily="2" charset="77"/>
              <a:ea typeface="Noteworthy Light" panose="02000400000000000000" pitchFamily="2" charset="77"/>
            </a:endParaRPr>
          </a:p>
          <a:p>
            <a:pPr algn="ctr"/>
            <a:r>
              <a:rPr lang="da-DK" sz="4400" dirty="0">
                <a:solidFill>
                  <a:srgbClr val="F68871"/>
                </a:solidFill>
                <a:latin typeface="KG Miss Kindergarten" panose="02000000000000000000" pitchFamily="2" charset="77"/>
                <a:ea typeface="Noteworthy Light" panose="02000400000000000000" pitchFamily="2" charset="77"/>
              </a:rPr>
              <a:t>STORT TILLYKKE!</a:t>
            </a:r>
          </a:p>
          <a:p>
            <a:pPr algn="ctr"/>
            <a:endParaRPr lang="da-DK" sz="2400" dirty="0">
              <a:latin typeface="KG Miss Kindergarten" panose="02000000000000000000" pitchFamily="2" charset="77"/>
              <a:ea typeface="Noteworthy Light" panose="02000400000000000000" pitchFamily="2" charset="77"/>
            </a:endParaRPr>
          </a:p>
          <a:p>
            <a:pPr algn="ctr"/>
            <a:r>
              <a:rPr lang="da-DK" sz="2000" dirty="0">
                <a:latin typeface="KG Miss Kindergarten" panose="02000000000000000000" pitchFamily="2" charset="77"/>
                <a:ea typeface="Noteworthy Light" panose="02000400000000000000" pitchFamily="2" charset="77"/>
              </a:rPr>
              <a:t>Du har gennemført 0. klasse </a:t>
            </a:r>
          </a:p>
          <a:p>
            <a:pPr algn="ctr"/>
            <a:r>
              <a:rPr lang="da-DK" sz="2000" dirty="0">
                <a:latin typeface="KG Miss Kindergarten" panose="02000000000000000000" pitchFamily="2" charset="77"/>
                <a:ea typeface="Noteworthy Light" panose="02000400000000000000" pitchFamily="2" charset="77"/>
              </a:rPr>
              <a:t>og er nu klar til 1. klasse. </a:t>
            </a:r>
          </a:p>
          <a:p>
            <a:pPr algn="ctr"/>
            <a:endParaRPr lang="da-DK" sz="1600" dirty="0">
              <a:latin typeface="KG Miss Kindergarten" panose="02000000000000000000" pitchFamily="2" charset="77"/>
              <a:ea typeface="Noteworthy Light" panose="02000400000000000000" pitchFamily="2" charset="77"/>
            </a:endParaRPr>
          </a:p>
          <a:p>
            <a:pPr algn="ctr"/>
            <a:r>
              <a:rPr lang="da-DK" sz="2000" dirty="0">
                <a:latin typeface="KG Miss Kindergarten" panose="02000000000000000000" pitchFamily="2" charset="77"/>
                <a:ea typeface="Noteworthy Light" panose="02000400000000000000" pitchFamily="2" charset="77"/>
              </a:rPr>
              <a:t>Det er bare så sejt gået!</a:t>
            </a:r>
          </a:p>
          <a:p>
            <a:pPr algn="ctr"/>
            <a:r>
              <a:rPr lang="da-DK" sz="2000" dirty="0">
                <a:latin typeface="KG Miss Kindergarten" panose="02000000000000000000" pitchFamily="2" charset="77"/>
                <a:ea typeface="Noteworthy Light" panose="02000400000000000000" pitchFamily="2" charset="77"/>
              </a:rPr>
              <a:t>Vi er super stolte af dig. </a:t>
            </a:r>
          </a:p>
          <a:p>
            <a:pPr algn="ctr"/>
            <a:endParaRPr lang="da-DK" sz="1600" dirty="0">
              <a:latin typeface="KG Miss Kindergarten" panose="02000000000000000000" pitchFamily="2" charset="77"/>
              <a:ea typeface="Noteworthy Light" panose="02000400000000000000" pitchFamily="2" charset="77"/>
            </a:endParaRPr>
          </a:p>
          <a:p>
            <a:pPr algn="ctr"/>
            <a:r>
              <a:rPr lang="da-DK" sz="2000" dirty="0">
                <a:latin typeface="KG Miss Kindergarten" panose="02000000000000000000" pitchFamily="2" charset="77"/>
                <a:ea typeface="Noteworthy Light" panose="02000400000000000000" pitchFamily="2" charset="77"/>
              </a:rPr>
              <a:t>Rigtig god sommerferie </a:t>
            </a:r>
            <a:r>
              <a:rPr lang="da-DK" sz="2000" dirty="0">
                <a:latin typeface="KG Miss Kindergarten" panose="02000000000000000000" pitchFamily="2" charset="77"/>
                <a:ea typeface="Noteworthy Light" panose="02000400000000000000" pitchFamily="2" charset="77"/>
                <a:sym typeface="Wingdings" pitchFamily="2" charset="2"/>
              </a:rPr>
              <a:t></a:t>
            </a:r>
          </a:p>
          <a:p>
            <a:pPr algn="ctr"/>
            <a:endParaRPr lang="da-DK" sz="1600" dirty="0">
              <a:latin typeface="KG Miss Kindergarten" panose="02000000000000000000" pitchFamily="2" charset="77"/>
              <a:ea typeface="Noteworthy Light" panose="02000400000000000000" pitchFamily="2" charset="77"/>
              <a:sym typeface="Wingdings" pitchFamily="2" charset="2"/>
            </a:endParaRPr>
          </a:p>
          <a:p>
            <a:pPr algn="ctr"/>
            <a:r>
              <a:rPr lang="da-DK" sz="2000" dirty="0">
                <a:latin typeface="KG Miss Kindergarten" panose="02000000000000000000" pitchFamily="2" charset="77"/>
                <a:ea typeface="Noteworthy Light" panose="02000400000000000000" pitchFamily="2" charset="77"/>
                <a:sym typeface="Wingdings" pitchFamily="2" charset="2"/>
              </a:rPr>
              <a:t>Kærlig hilsen</a:t>
            </a:r>
          </a:p>
          <a:p>
            <a:pPr algn="ctr"/>
            <a:endParaRPr lang="da-DK" sz="2000" dirty="0">
              <a:latin typeface="KG Miss Kindergarten" panose="02000000000000000000" pitchFamily="2" charset="77"/>
              <a:ea typeface="Noteworthy Light" panose="02000400000000000000" pitchFamily="2" charset="77"/>
              <a:sym typeface="Wingdings" pitchFamily="2" charset="2"/>
            </a:endParaRPr>
          </a:p>
          <a:p>
            <a:pPr algn="ctr"/>
            <a:endParaRPr lang="da-DK" sz="2000" dirty="0">
              <a:latin typeface="KG Miss Kindergarten" panose="02000000000000000000" pitchFamily="2" charset="77"/>
              <a:ea typeface="Noteworthy Light" panose="02000400000000000000" pitchFamily="2" charset="77"/>
              <a:sym typeface="Wingdings" pitchFamily="2" charset="2"/>
            </a:endParaRPr>
          </a:p>
          <a:p>
            <a:pPr algn="ctr"/>
            <a:endParaRPr lang="da-DK" sz="2000" dirty="0">
              <a:latin typeface="KG Miss Kindergarten" panose="02000000000000000000" pitchFamily="2" charset="77"/>
              <a:ea typeface="Noteworthy Light" panose="02000400000000000000" pitchFamily="2" charset="77"/>
            </a:endParaRPr>
          </a:p>
          <a:p>
            <a:pPr algn="ctr"/>
            <a:endParaRPr lang="da-DK" sz="2000" dirty="0">
              <a:latin typeface="KG Miss Kindergarten" panose="02000000000000000000" pitchFamily="2" charset="77"/>
              <a:ea typeface="Noteworthy Light" panose="02000400000000000000" pitchFamily="2" charset="77"/>
            </a:endParaRPr>
          </a:p>
          <a:p>
            <a:pPr algn="ctr"/>
            <a:endParaRPr lang="da-DK" sz="2400" dirty="0">
              <a:latin typeface="Noteworthy Light" panose="02000400000000000000" pitchFamily="2" charset="77"/>
              <a:ea typeface="Noteworthy Light" panose="02000400000000000000" pitchFamily="2" charset="77"/>
            </a:endParaRPr>
          </a:p>
          <a:p>
            <a:pPr algn="ctr"/>
            <a:endParaRPr lang="da-DK" dirty="0">
              <a:latin typeface="Noteworthy Light" panose="02000400000000000000" pitchFamily="2" charset="77"/>
              <a:ea typeface="Noteworthy Light" panose="02000400000000000000" pitchFamily="2" charset="77"/>
            </a:endParaRPr>
          </a:p>
          <a:p>
            <a:pPr algn="ctr"/>
            <a:endParaRPr lang="da-DK" dirty="0">
              <a:latin typeface="Noteworthy Light" panose="02000400000000000000" pitchFamily="2" charset="77"/>
              <a:ea typeface="Noteworthy Light" panose="02000400000000000000" pitchFamily="2" charset="77"/>
            </a:endParaRPr>
          </a:p>
          <a:p>
            <a:endParaRPr lang="da-DK" dirty="0"/>
          </a:p>
        </p:txBody>
      </p:sp>
      <p:sp>
        <p:nvSpPr>
          <p:cNvPr id="6" name="Tekstfelt 5">
            <a:extLst>
              <a:ext uri="{FF2B5EF4-FFF2-40B4-BE49-F238E27FC236}">
                <a16:creationId xmlns:a16="http://schemas.microsoft.com/office/drawing/2014/main" id="{C03CCA10-B65F-4042-9432-D1ECE21D2CD7}"/>
              </a:ext>
            </a:extLst>
          </p:cNvPr>
          <p:cNvSpPr txBox="1"/>
          <p:nvPr/>
        </p:nvSpPr>
        <p:spPr>
          <a:xfrm>
            <a:off x="-15766" y="9416122"/>
            <a:ext cx="6873766" cy="461665"/>
          </a:xfrm>
          <a:prstGeom prst="rect">
            <a:avLst/>
          </a:prstGeom>
          <a:noFill/>
        </p:spPr>
        <p:txBody>
          <a:bodyPr wrap="square" rtlCol="0">
            <a:spAutoFit/>
          </a:bodyPr>
          <a:lstStyle/>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Diplom til 0. klasse 2020/2021</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Udarbejdet af Sanne Pogager/LærerNemt – udgivet på BubbleMinds.dk</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Husk, at indberette dette materiale til Copydan, hvis du er Copydan skole</a:t>
            </a:r>
          </a:p>
        </p:txBody>
      </p:sp>
      <p:pic>
        <p:nvPicPr>
          <p:cNvPr id="4" name="Billede 3" descr="Et billede, der indeholder bord, tegning&#10;&#10;Automatisk genereret beskrivelse">
            <a:extLst>
              <a:ext uri="{FF2B5EF4-FFF2-40B4-BE49-F238E27FC236}">
                <a16:creationId xmlns:a16="http://schemas.microsoft.com/office/drawing/2014/main" id="{88E2178B-CEBE-D44B-AD1B-A9F53B80B770}"/>
              </a:ext>
            </a:extLst>
          </p:cNvPr>
          <p:cNvPicPr>
            <a:picLocks noChangeAspect="1"/>
          </p:cNvPicPr>
          <p:nvPr/>
        </p:nvPicPr>
        <p:blipFill rotWithShape="1">
          <a:blip r:embed="rId2">
            <a:duotone>
              <a:prstClr val="black"/>
              <a:srgbClr val="92D6BC">
                <a:tint val="45000"/>
                <a:satMod val="400000"/>
              </a:srgbClr>
            </a:duotone>
          </a:blip>
          <a:srcRect t="50717" b="31484"/>
          <a:stretch/>
        </p:blipFill>
        <p:spPr>
          <a:xfrm>
            <a:off x="214920" y="74598"/>
            <a:ext cx="6344122" cy="2091193"/>
          </a:xfrm>
          <a:prstGeom prst="rect">
            <a:avLst/>
          </a:prstGeom>
        </p:spPr>
      </p:pic>
      <p:pic>
        <p:nvPicPr>
          <p:cNvPr id="3" name="Billede 2" descr="Et billede, der indeholder skilt&#10;&#10;Automatisk genereret beskrivelse">
            <a:extLst>
              <a:ext uri="{FF2B5EF4-FFF2-40B4-BE49-F238E27FC236}">
                <a16:creationId xmlns:a16="http://schemas.microsoft.com/office/drawing/2014/main" id="{8DE4F63A-7642-1449-9DFF-C14F9B80FEC1}"/>
              </a:ext>
            </a:extLst>
          </p:cNvPr>
          <p:cNvPicPr>
            <a:picLocks noChangeAspect="1"/>
          </p:cNvPicPr>
          <p:nvPr/>
        </p:nvPicPr>
        <p:blipFill>
          <a:blip r:embed="rId3"/>
          <a:stretch>
            <a:fillRect/>
          </a:stretch>
        </p:blipFill>
        <p:spPr>
          <a:xfrm>
            <a:off x="6210000" y="9276503"/>
            <a:ext cx="576000" cy="576000"/>
          </a:xfrm>
          <a:prstGeom prst="rect">
            <a:avLst/>
          </a:prstGeom>
        </p:spPr>
      </p:pic>
      <p:pic>
        <p:nvPicPr>
          <p:cNvPr id="7" name="Billede 6">
            <a:extLst>
              <a:ext uri="{FF2B5EF4-FFF2-40B4-BE49-F238E27FC236}">
                <a16:creationId xmlns:a16="http://schemas.microsoft.com/office/drawing/2014/main" id="{5AD3448E-CA5C-4148-9EDB-EB171F29D987}"/>
              </a:ext>
            </a:extLst>
          </p:cNvPr>
          <p:cNvPicPr>
            <a:picLocks noChangeAspect="1"/>
          </p:cNvPicPr>
          <p:nvPr/>
        </p:nvPicPr>
        <p:blipFill rotWithShape="1">
          <a:blip r:embed="rId4"/>
          <a:srcRect l="30864" t="80739" r="54568"/>
          <a:stretch/>
        </p:blipFill>
        <p:spPr>
          <a:xfrm rot="6146004">
            <a:off x="5511255" y="8253544"/>
            <a:ext cx="1058060" cy="864460"/>
          </a:xfrm>
          <a:prstGeom prst="rect">
            <a:avLst/>
          </a:prstGeom>
        </p:spPr>
      </p:pic>
      <p:pic>
        <p:nvPicPr>
          <p:cNvPr id="14" name="Billede 13">
            <a:extLst>
              <a:ext uri="{FF2B5EF4-FFF2-40B4-BE49-F238E27FC236}">
                <a16:creationId xmlns:a16="http://schemas.microsoft.com/office/drawing/2014/main" id="{418EE3E6-7966-FC49-842E-9E61132CB9D1}"/>
              </a:ext>
            </a:extLst>
          </p:cNvPr>
          <p:cNvPicPr>
            <a:picLocks noChangeAspect="1"/>
          </p:cNvPicPr>
          <p:nvPr/>
        </p:nvPicPr>
        <p:blipFill rotWithShape="1">
          <a:blip r:embed="rId5"/>
          <a:srcRect l="36552" t="64978" r="38133" b="7289"/>
          <a:stretch/>
        </p:blipFill>
        <p:spPr>
          <a:xfrm>
            <a:off x="4426542" y="6657712"/>
            <a:ext cx="1736056" cy="1901952"/>
          </a:xfrm>
          <a:prstGeom prst="rect">
            <a:avLst/>
          </a:prstGeom>
        </p:spPr>
      </p:pic>
      <p:pic>
        <p:nvPicPr>
          <p:cNvPr id="15" name="Billede 14">
            <a:extLst>
              <a:ext uri="{FF2B5EF4-FFF2-40B4-BE49-F238E27FC236}">
                <a16:creationId xmlns:a16="http://schemas.microsoft.com/office/drawing/2014/main" id="{681823F2-115F-D54E-9955-4BF314953B5E}"/>
              </a:ext>
            </a:extLst>
          </p:cNvPr>
          <p:cNvPicPr>
            <a:picLocks noChangeAspect="1"/>
          </p:cNvPicPr>
          <p:nvPr/>
        </p:nvPicPr>
        <p:blipFill rotWithShape="1">
          <a:blip r:embed="rId5"/>
          <a:srcRect l="59645" t="66641" r="11671" b="9511"/>
          <a:stretch/>
        </p:blipFill>
        <p:spPr>
          <a:xfrm>
            <a:off x="2267670" y="7116753"/>
            <a:ext cx="2515345" cy="2091193"/>
          </a:xfrm>
          <a:prstGeom prst="rect">
            <a:avLst/>
          </a:prstGeom>
        </p:spPr>
      </p:pic>
      <p:pic>
        <p:nvPicPr>
          <p:cNvPr id="16" name="Billede 15">
            <a:extLst>
              <a:ext uri="{FF2B5EF4-FFF2-40B4-BE49-F238E27FC236}">
                <a16:creationId xmlns:a16="http://schemas.microsoft.com/office/drawing/2014/main" id="{C8BF02A9-B647-6D4B-B93E-D386AFB2B67F}"/>
              </a:ext>
            </a:extLst>
          </p:cNvPr>
          <p:cNvPicPr>
            <a:picLocks noChangeAspect="1"/>
          </p:cNvPicPr>
          <p:nvPr/>
        </p:nvPicPr>
        <p:blipFill rotWithShape="1">
          <a:blip r:embed="rId5"/>
          <a:srcRect l="10944" t="68912" r="62500" b="9511"/>
          <a:stretch/>
        </p:blipFill>
        <p:spPr>
          <a:xfrm rot="20770323">
            <a:off x="475486" y="7204883"/>
            <a:ext cx="1821171" cy="1479702"/>
          </a:xfrm>
          <a:prstGeom prst="rect">
            <a:avLst/>
          </a:prstGeom>
        </p:spPr>
      </p:pic>
      <p:pic>
        <p:nvPicPr>
          <p:cNvPr id="17" name="Billede 16">
            <a:extLst>
              <a:ext uri="{FF2B5EF4-FFF2-40B4-BE49-F238E27FC236}">
                <a16:creationId xmlns:a16="http://schemas.microsoft.com/office/drawing/2014/main" id="{9A73C227-6633-0B42-8278-A87FD760829C}"/>
              </a:ext>
            </a:extLst>
          </p:cNvPr>
          <p:cNvPicPr>
            <a:picLocks noChangeAspect="1"/>
          </p:cNvPicPr>
          <p:nvPr/>
        </p:nvPicPr>
        <p:blipFill rotWithShape="1">
          <a:blip r:embed="rId5"/>
          <a:srcRect l="71314" t="44808" r="7539" b="33359"/>
          <a:stretch/>
        </p:blipFill>
        <p:spPr>
          <a:xfrm>
            <a:off x="5231844" y="4994692"/>
            <a:ext cx="1450253" cy="1497338"/>
          </a:xfrm>
          <a:prstGeom prst="rect">
            <a:avLst/>
          </a:prstGeom>
        </p:spPr>
      </p:pic>
      <p:pic>
        <p:nvPicPr>
          <p:cNvPr id="18" name="Billede 17">
            <a:extLst>
              <a:ext uri="{FF2B5EF4-FFF2-40B4-BE49-F238E27FC236}">
                <a16:creationId xmlns:a16="http://schemas.microsoft.com/office/drawing/2014/main" id="{627CEC83-9853-2242-AC29-BDB85E649638}"/>
              </a:ext>
            </a:extLst>
          </p:cNvPr>
          <p:cNvPicPr>
            <a:picLocks noChangeAspect="1"/>
          </p:cNvPicPr>
          <p:nvPr/>
        </p:nvPicPr>
        <p:blipFill rotWithShape="1">
          <a:blip r:embed="rId5"/>
          <a:srcRect l="71314" t="44808" r="7539" b="33359"/>
          <a:stretch/>
        </p:blipFill>
        <p:spPr>
          <a:xfrm flipH="1">
            <a:off x="175903" y="4994692"/>
            <a:ext cx="1450253" cy="1497338"/>
          </a:xfrm>
          <a:prstGeom prst="rect">
            <a:avLst/>
          </a:prstGeom>
        </p:spPr>
      </p:pic>
      <p:sp>
        <p:nvSpPr>
          <p:cNvPr id="8" name="Tekstfelt 7">
            <a:extLst>
              <a:ext uri="{FF2B5EF4-FFF2-40B4-BE49-F238E27FC236}">
                <a16:creationId xmlns:a16="http://schemas.microsoft.com/office/drawing/2014/main" id="{320747F1-6214-D14C-BD2F-B3F691EA7593}"/>
              </a:ext>
            </a:extLst>
          </p:cNvPr>
          <p:cNvSpPr txBox="1"/>
          <p:nvPr/>
        </p:nvSpPr>
        <p:spPr>
          <a:xfrm>
            <a:off x="1595806" y="401492"/>
            <a:ext cx="3897221" cy="1107996"/>
          </a:xfrm>
          <a:prstGeom prst="rect">
            <a:avLst/>
          </a:prstGeom>
          <a:noFill/>
        </p:spPr>
        <p:txBody>
          <a:bodyPr wrap="none" rtlCol="0">
            <a:spAutoFit/>
          </a:bodyPr>
          <a:lstStyle/>
          <a:p>
            <a:r>
              <a:rPr lang="da-DK" sz="6600" b="1" spc="300" dirty="0">
                <a:latin typeface="KG Miss Kindergarten" panose="02000000000000000000" pitchFamily="2" charset="77"/>
                <a:ea typeface="Noteworthy Light" panose="02000400000000000000" pitchFamily="2" charset="77"/>
              </a:rPr>
              <a:t>DIPLOM</a:t>
            </a:r>
            <a:endParaRPr lang="da-DK" spc="300" dirty="0"/>
          </a:p>
        </p:txBody>
      </p:sp>
    </p:spTree>
    <p:extLst>
      <p:ext uri="{BB962C8B-B14F-4D97-AF65-F5344CB8AC3E}">
        <p14:creationId xmlns:p14="http://schemas.microsoft.com/office/powerpoint/2010/main" val="35595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3E7"/>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73E56C55-F5E9-FF4E-9369-A3A1F06268E2}"/>
              </a:ext>
            </a:extLst>
          </p:cNvPr>
          <p:cNvSpPr/>
          <p:nvPr/>
        </p:nvSpPr>
        <p:spPr>
          <a:xfrm>
            <a:off x="153878" y="96502"/>
            <a:ext cx="6534477" cy="9180001"/>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ekstfelt 5">
            <a:extLst>
              <a:ext uri="{FF2B5EF4-FFF2-40B4-BE49-F238E27FC236}">
                <a16:creationId xmlns:a16="http://schemas.microsoft.com/office/drawing/2014/main" id="{C03CCA10-B65F-4042-9432-D1ECE21D2CD7}"/>
              </a:ext>
            </a:extLst>
          </p:cNvPr>
          <p:cNvSpPr txBox="1"/>
          <p:nvPr/>
        </p:nvSpPr>
        <p:spPr>
          <a:xfrm>
            <a:off x="-15766" y="9416122"/>
            <a:ext cx="6873766" cy="461665"/>
          </a:xfrm>
          <a:prstGeom prst="rect">
            <a:avLst/>
          </a:prstGeom>
          <a:noFill/>
        </p:spPr>
        <p:txBody>
          <a:bodyPr wrap="square" rtlCol="0">
            <a:spAutoFit/>
          </a:bodyPr>
          <a:lstStyle/>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Diplom til 0. klasse 2020/2021</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Udarbejdet af Sanne Pogager/LærerNemt – udgivet på BubbleMinds.dk</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Husk, at indberette dette materiale til Copydan, hvis du er Copydan skole</a:t>
            </a:r>
          </a:p>
        </p:txBody>
      </p:sp>
      <p:pic>
        <p:nvPicPr>
          <p:cNvPr id="3" name="Billede 2" descr="Et billede, der indeholder skilt&#10;&#10;Automatisk genereret beskrivelse">
            <a:extLst>
              <a:ext uri="{FF2B5EF4-FFF2-40B4-BE49-F238E27FC236}">
                <a16:creationId xmlns:a16="http://schemas.microsoft.com/office/drawing/2014/main" id="{8DE4F63A-7642-1449-9DFF-C14F9B80FEC1}"/>
              </a:ext>
            </a:extLst>
          </p:cNvPr>
          <p:cNvPicPr>
            <a:picLocks noChangeAspect="1"/>
          </p:cNvPicPr>
          <p:nvPr/>
        </p:nvPicPr>
        <p:blipFill>
          <a:blip r:embed="rId2"/>
          <a:stretch>
            <a:fillRect/>
          </a:stretch>
        </p:blipFill>
        <p:spPr>
          <a:xfrm>
            <a:off x="6210000" y="9276503"/>
            <a:ext cx="576000" cy="576000"/>
          </a:xfrm>
          <a:prstGeom prst="rect">
            <a:avLst/>
          </a:prstGeom>
        </p:spPr>
      </p:pic>
      <p:sp>
        <p:nvSpPr>
          <p:cNvPr id="11" name="Tekstfelt 10">
            <a:extLst>
              <a:ext uri="{FF2B5EF4-FFF2-40B4-BE49-F238E27FC236}">
                <a16:creationId xmlns:a16="http://schemas.microsoft.com/office/drawing/2014/main" id="{02E8E8D8-C985-F543-8D52-E2D0FBAC14F9}"/>
              </a:ext>
            </a:extLst>
          </p:cNvPr>
          <p:cNvSpPr txBox="1"/>
          <p:nvPr/>
        </p:nvSpPr>
        <p:spPr>
          <a:xfrm>
            <a:off x="225148" y="1865110"/>
            <a:ext cx="6512030" cy="7140416"/>
          </a:xfrm>
          <a:prstGeom prst="rect">
            <a:avLst/>
          </a:prstGeom>
          <a:noFill/>
        </p:spPr>
        <p:txBody>
          <a:bodyPr wrap="square" rtlCol="0">
            <a:spAutoFit/>
          </a:bodyPr>
          <a:lstStyle/>
          <a:p>
            <a:pPr algn="ctr"/>
            <a:endParaRPr lang="da-DK" b="1" dirty="0">
              <a:latin typeface="KG Miss Kindergarten" panose="02000000000000000000" pitchFamily="2" charset="77"/>
              <a:ea typeface="Noteworthy Light" panose="02000400000000000000" pitchFamily="2" charset="77"/>
            </a:endParaRPr>
          </a:p>
          <a:p>
            <a:pPr algn="ctr"/>
            <a:r>
              <a:rPr lang="da-DK" sz="2400" dirty="0">
                <a:latin typeface="KG Miss Kindergarten" panose="02000000000000000000" pitchFamily="2" charset="77"/>
                <a:ea typeface="Noteworthy Light" panose="02000400000000000000" pitchFamily="2" charset="77"/>
              </a:rPr>
              <a:t>Se lige, hvor meget du allerede har lært.</a:t>
            </a:r>
          </a:p>
          <a:p>
            <a:pPr marL="285750" indent="-285750">
              <a:buFont typeface="Wingdings" pitchFamily="2" charset="2"/>
              <a:buChar char="ü"/>
            </a:pPr>
            <a:endParaRPr lang="da-DK" sz="1600" dirty="0">
              <a:latin typeface="KG Miss Kindergarten" panose="02000000000000000000" pitchFamily="2" charset="77"/>
            </a:endParaRPr>
          </a:p>
          <a:p>
            <a:pPr marL="285750" indent="-285750">
              <a:buFont typeface="Wingdings" pitchFamily="2" charset="2"/>
              <a:buChar char="ü"/>
            </a:pPr>
            <a:r>
              <a:rPr lang="da-DK" sz="1600" dirty="0">
                <a:latin typeface="KG Miss Kindergarten" panose="02000000000000000000" pitchFamily="2" charset="77"/>
              </a:rPr>
              <a:t>Du kan alle bogstaverne – deres navn, lyd og form.</a:t>
            </a:r>
          </a:p>
          <a:p>
            <a:pPr marL="285750" indent="-285750">
              <a:lnSpc>
                <a:spcPts val="2700"/>
              </a:lnSpc>
              <a:buFont typeface="Wingdings" pitchFamily="2" charset="2"/>
              <a:buChar char="ü"/>
            </a:pPr>
            <a:r>
              <a:rPr lang="da-DK" sz="1600" dirty="0">
                <a:latin typeface="KG Miss Kindergarten" panose="02000000000000000000" pitchFamily="2" charset="77"/>
              </a:rPr>
              <a:t>Du kan sætte bogstavernes lyde sammen.</a:t>
            </a:r>
          </a:p>
          <a:p>
            <a:pPr marL="285750" indent="-285750">
              <a:lnSpc>
                <a:spcPts val="2700"/>
              </a:lnSpc>
              <a:buFont typeface="Wingdings" pitchFamily="2" charset="2"/>
              <a:buChar char="ü"/>
            </a:pPr>
            <a:r>
              <a:rPr lang="da-DK" sz="1600" dirty="0">
                <a:latin typeface="KG Miss Kindergarten" panose="02000000000000000000" pitchFamily="2" charset="77"/>
              </a:rPr>
              <a:t>Du kan læse små ord.</a:t>
            </a:r>
          </a:p>
          <a:p>
            <a:pPr marL="285750" indent="-285750">
              <a:lnSpc>
                <a:spcPts val="2700"/>
              </a:lnSpc>
              <a:buFont typeface="Wingdings" pitchFamily="2" charset="2"/>
              <a:buChar char="ü"/>
            </a:pPr>
            <a:r>
              <a:rPr lang="da-DK" sz="1600" dirty="0">
                <a:latin typeface="KG Miss Kindergarten" panose="02000000000000000000" pitchFamily="2" charset="77"/>
              </a:rPr>
              <a:t>Du er blevet super skrap til Guided writing og reading.</a:t>
            </a:r>
          </a:p>
          <a:p>
            <a:pPr marL="285750" indent="-285750">
              <a:lnSpc>
                <a:spcPts val="2700"/>
              </a:lnSpc>
              <a:buFont typeface="Wingdings" pitchFamily="2" charset="2"/>
              <a:buChar char="ü"/>
            </a:pPr>
            <a:r>
              <a:rPr lang="da-DK" sz="1600" dirty="0">
                <a:latin typeface="KG Miss Kindergarten" panose="02000000000000000000" pitchFamily="2" charset="77"/>
              </a:rPr>
              <a:t>Du kan tallene fra 1-20 – deres talnavn, symbol og mængde.</a:t>
            </a:r>
          </a:p>
          <a:p>
            <a:pPr marL="285750" indent="-285750">
              <a:lnSpc>
                <a:spcPts val="2700"/>
              </a:lnSpc>
              <a:buFont typeface="Wingdings" pitchFamily="2" charset="2"/>
              <a:buChar char="ü"/>
            </a:pPr>
            <a:r>
              <a:rPr lang="da-DK" sz="1600" dirty="0">
                <a:latin typeface="KG Miss Kindergarten" panose="02000000000000000000" pitchFamily="2" charset="77"/>
              </a:rPr>
              <a:t>Du har fået kendskab til tælleremsen.</a:t>
            </a:r>
          </a:p>
          <a:p>
            <a:pPr marL="285750" indent="-285750">
              <a:lnSpc>
                <a:spcPts val="2700"/>
              </a:lnSpc>
              <a:buFont typeface="Wingdings" pitchFamily="2" charset="2"/>
              <a:buChar char="ü"/>
            </a:pPr>
            <a:r>
              <a:rPr lang="da-DK" sz="1600" dirty="0">
                <a:latin typeface="KG Miss Kindergarten" panose="02000000000000000000" pitchFamily="2" charset="77"/>
              </a:rPr>
              <a:t>Du har arbejdet på computer og Ipad.</a:t>
            </a:r>
          </a:p>
          <a:p>
            <a:pPr marL="285750" indent="-285750">
              <a:lnSpc>
                <a:spcPts val="2700"/>
              </a:lnSpc>
              <a:buFont typeface="Wingdings" pitchFamily="2" charset="2"/>
              <a:buChar char="ü"/>
            </a:pPr>
            <a:r>
              <a:rPr lang="da-DK" sz="1600" dirty="0">
                <a:latin typeface="KG Miss Kindergarten" panose="02000000000000000000" pitchFamily="2" charset="77"/>
              </a:rPr>
              <a:t>Du har brug din krop til idræt, lege og bevægelse.</a:t>
            </a:r>
          </a:p>
          <a:p>
            <a:pPr marL="285750" indent="-285750">
              <a:lnSpc>
                <a:spcPts val="2700"/>
              </a:lnSpc>
              <a:buFont typeface="Wingdings" pitchFamily="2" charset="2"/>
              <a:buChar char="ü"/>
            </a:pPr>
            <a:r>
              <a:rPr lang="da-DK" sz="1600" dirty="0">
                <a:latin typeface="KG Miss Kindergarten" panose="02000000000000000000" pitchFamily="2" charset="77"/>
              </a:rPr>
              <a:t>Du har været mega sej til hjemmeskole.</a:t>
            </a:r>
          </a:p>
          <a:p>
            <a:pPr marL="285750" indent="-285750">
              <a:lnSpc>
                <a:spcPts val="2700"/>
              </a:lnSpc>
              <a:buFont typeface="Wingdings" pitchFamily="2" charset="2"/>
              <a:buChar char="ü"/>
            </a:pPr>
            <a:r>
              <a:rPr lang="da-DK" sz="1600" dirty="0">
                <a:latin typeface="KG Miss Kindergarten" panose="02000000000000000000" pitchFamily="2" charset="77"/>
              </a:rPr>
              <a:t>Du har lært at arbejde alene, med makker og i gruppe.</a:t>
            </a:r>
          </a:p>
          <a:p>
            <a:pPr marL="285750" indent="-285750">
              <a:lnSpc>
                <a:spcPts val="2700"/>
              </a:lnSpc>
              <a:buFont typeface="Wingdings" pitchFamily="2" charset="2"/>
              <a:buChar char="ü"/>
            </a:pPr>
            <a:r>
              <a:rPr lang="da-DK" sz="1600" dirty="0">
                <a:latin typeface="KG Miss Kindergarten" panose="02000000000000000000" pitchFamily="2" charset="77"/>
              </a:rPr>
              <a:t>Du har lært nye kammerater at kende.</a:t>
            </a:r>
          </a:p>
          <a:p>
            <a:pPr marL="285750" indent="-285750">
              <a:lnSpc>
                <a:spcPts val="2700"/>
              </a:lnSpc>
              <a:buFont typeface="Wingdings" pitchFamily="2" charset="2"/>
              <a:buChar char="ü"/>
            </a:pPr>
            <a:r>
              <a:rPr lang="da-DK" sz="1600" dirty="0">
                <a:latin typeface="KG Miss Kindergarten" panose="02000000000000000000" pitchFamily="2" charset="77"/>
              </a:rPr>
              <a:t>Du har været en god kammerat.</a:t>
            </a:r>
          </a:p>
          <a:p>
            <a:pPr marL="285750" indent="-285750">
              <a:lnSpc>
                <a:spcPts val="2700"/>
              </a:lnSpc>
              <a:buFont typeface="Wingdings" pitchFamily="2" charset="2"/>
              <a:buChar char="ü"/>
            </a:pPr>
            <a:r>
              <a:rPr lang="da-DK" sz="1600" dirty="0">
                <a:latin typeface="KG Miss Kindergarten" panose="02000000000000000000" pitchFamily="2" charset="77"/>
              </a:rPr>
              <a:t>Du har taget ansvar for fællesskabet.</a:t>
            </a:r>
          </a:p>
          <a:p>
            <a:pPr marL="285750" indent="-285750">
              <a:lnSpc>
                <a:spcPts val="2700"/>
              </a:lnSpc>
              <a:buFont typeface="Wingdings" pitchFamily="2" charset="2"/>
              <a:buChar char="ü"/>
            </a:pPr>
            <a:r>
              <a:rPr lang="da-DK" sz="1600" dirty="0">
                <a:latin typeface="KG Miss Kindergarten" panose="02000000000000000000" pitchFamily="2" charset="77"/>
              </a:rPr>
              <a:t>Du har lært at løse små konflikter.</a:t>
            </a:r>
          </a:p>
          <a:p>
            <a:pPr marL="285750" indent="-285750">
              <a:lnSpc>
                <a:spcPts val="2700"/>
              </a:lnSpc>
              <a:buFont typeface="Wingdings" pitchFamily="2" charset="2"/>
              <a:buChar char="ü"/>
            </a:pPr>
            <a:r>
              <a:rPr lang="da-DK" sz="1600" dirty="0">
                <a:latin typeface="KG Miss Kindergarten" panose="02000000000000000000" pitchFamily="2" charset="77"/>
              </a:rPr>
              <a:t>Du har lært at deltage i samtaler.</a:t>
            </a:r>
          </a:p>
          <a:p>
            <a:pPr marL="285750" indent="-285750">
              <a:lnSpc>
                <a:spcPts val="2700"/>
              </a:lnSpc>
              <a:buFont typeface="Wingdings" pitchFamily="2" charset="2"/>
              <a:buChar char="ü"/>
            </a:pPr>
            <a:r>
              <a:rPr lang="da-DK" sz="1600" dirty="0">
                <a:latin typeface="KG Miss Kindergarten" panose="02000000000000000000" pitchFamily="2" charset="77"/>
              </a:rPr>
              <a:t>Du har lært at modtage en fælles besked.</a:t>
            </a:r>
          </a:p>
          <a:p>
            <a:pPr marL="285750" indent="-285750">
              <a:lnSpc>
                <a:spcPts val="2700"/>
              </a:lnSpc>
              <a:buFont typeface="Wingdings" pitchFamily="2" charset="2"/>
              <a:buChar char="ü"/>
            </a:pPr>
            <a:r>
              <a:rPr lang="da-DK" sz="1600" dirty="0">
                <a:latin typeface="KG Miss Kindergarten" panose="02000000000000000000" pitchFamily="2" charset="77"/>
              </a:rPr>
              <a:t>Og meget, meget mere…</a:t>
            </a:r>
            <a:endParaRPr lang="da-DK" sz="2000" dirty="0">
              <a:latin typeface="KG Miss Kindergarten" panose="02000000000000000000" pitchFamily="2" charset="77"/>
              <a:ea typeface="Noteworthy Light" panose="02000400000000000000" pitchFamily="2" charset="77"/>
            </a:endParaRPr>
          </a:p>
          <a:p>
            <a:pPr algn="ctr"/>
            <a:endParaRPr lang="da-DK" sz="2400" dirty="0">
              <a:latin typeface="Noteworthy Light" panose="02000400000000000000" pitchFamily="2" charset="77"/>
              <a:ea typeface="Noteworthy Light" panose="02000400000000000000" pitchFamily="2" charset="77"/>
            </a:endParaRPr>
          </a:p>
        </p:txBody>
      </p:sp>
      <p:pic>
        <p:nvPicPr>
          <p:cNvPr id="13" name="Billede 12">
            <a:extLst>
              <a:ext uri="{FF2B5EF4-FFF2-40B4-BE49-F238E27FC236}">
                <a16:creationId xmlns:a16="http://schemas.microsoft.com/office/drawing/2014/main" id="{B8BAFE3A-5AEF-824A-9BE4-8E48F9DB9F64}"/>
              </a:ext>
            </a:extLst>
          </p:cNvPr>
          <p:cNvPicPr>
            <a:picLocks noChangeAspect="1"/>
          </p:cNvPicPr>
          <p:nvPr/>
        </p:nvPicPr>
        <p:blipFill rotWithShape="1">
          <a:blip r:embed="rId3"/>
          <a:srcRect l="64444" t="8913" r="13330" b="54578"/>
          <a:stretch/>
        </p:blipFill>
        <p:spPr>
          <a:xfrm>
            <a:off x="4792910" y="6329322"/>
            <a:ext cx="1751597" cy="2877372"/>
          </a:xfrm>
          <a:prstGeom prst="rect">
            <a:avLst/>
          </a:prstGeom>
        </p:spPr>
      </p:pic>
      <p:pic>
        <p:nvPicPr>
          <p:cNvPr id="20" name="Billede 19">
            <a:extLst>
              <a:ext uri="{FF2B5EF4-FFF2-40B4-BE49-F238E27FC236}">
                <a16:creationId xmlns:a16="http://schemas.microsoft.com/office/drawing/2014/main" id="{4824A7F9-089F-FD4D-800E-0661738E378A}"/>
              </a:ext>
            </a:extLst>
          </p:cNvPr>
          <p:cNvPicPr>
            <a:picLocks noChangeAspect="1"/>
          </p:cNvPicPr>
          <p:nvPr/>
        </p:nvPicPr>
        <p:blipFill rotWithShape="1">
          <a:blip r:embed="rId3"/>
          <a:srcRect l="61947" t="69980" r="16765" b="13593"/>
          <a:stretch/>
        </p:blipFill>
        <p:spPr>
          <a:xfrm>
            <a:off x="2368296" y="262912"/>
            <a:ext cx="2121408" cy="1636957"/>
          </a:xfrm>
          <a:prstGeom prst="rect">
            <a:avLst/>
          </a:prstGeom>
        </p:spPr>
      </p:pic>
      <p:pic>
        <p:nvPicPr>
          <p:cNvPr id="21" name="Billede 20">
            <a:extLst>
              <a:ext uri="{FF2B5EF4-FFF2-40B4-BE49-F238E27FC236}">
                <a16:creationId xmlns:a16="http://schemas.microsoft.com/office/drawing/2014/main" id="{1B1024D9-354B-F24F-BF3C-210F6DAE943D}"/>
              </a:ext>
            </a:extLst>
          </p:cNvPr>
          <p:cNvPicPr>
            <a:picLocks noChangeAspect="1"/>
          </p:cNvPicPr>
          <p:nvPr/>
        </p:nvPicPr>
        <p:blipFill rotWithShape="1">
          <a:blip r:embed="rId3"/>
          <a:srcRect l="71314" t="44808" r="7539" b="33359"/>
          <a:stretch/>
        </p:blipFill>
        <p:spPr>
          <a:xfrm flipH="1">
            <a:off x="5094254" y="317603"/>
            <a:ext cx="1450253" cy="1497338"/>
          </a:xfrm>
          <a:prstGeom prst="rect">
            <a:avLst/>
          </a:prstGeom>
        </p:spPr>
      </p:pic>
      <p:pic>
        <p:nvPicPr>
          <p:cNvPr id="22" name="Billede 21">
            <a:extLst>
              <a:ext uri="{FF2B5EF4-FFF2-40B4-BE49-F238E27FC236}">
                <a16:creationId xmlns:a16="http://schemas.microsoft.com/office/drawing/2014/main" id="{118CBD7A-9AF6-2543-8761-ED877B90B9BC}"/>
              </a:ext>
            </a:extLst>
          </p:cNvPr>
          <p:cNvPicPr>
            <a:picLocks noChangeAspect="1"/>
          </p:cNvPicPr>
          <p:nvPr/>
        </p:nvPicPr>
        <p:blipFill rotWithShape="1">
          <a:blip r:embed="rId3"/>
          <a:srcRect l="71314" t="44808" r="7539" b="33359"/>
          <a:stretch/>
        </p:blipFill>
        <p:spPr>
          <a:xfrm flipH="1">
            <a:off x="313493" y="317603"/>
            <a:ext cx="1450253" cy="1497338"/>
          </a:xfrm>
          <a:prstGeom prst="rect">
            <a:avLst/>
          </a:prstGeom>
        </p:spPr>
      </p:pic>
    </p:spTree>
    <p:extLst>
      <p:ext uri="{BB962C8B-B14F-4D97-AF65-F5344CB8AC3E}">
        <p14:creationId xmlns:p14="http://schemas.microsoft.com/office/powerpoint/2010/main" val="347575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3E7"/>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73E56C55-F5E9-FF4E-9369-A3A1F06268E2}"/>
              </a:ext>
            </a:extLst>
          </p:cNvPr>
          <p:cNvSpPr/>
          <p:nvPr/>
        </p:nvSpPr>
        <p:spPr>
          <a:xfrm>
            <a:off x="181115" y="137278"/>
            <a:ext cx="6534477" cy="918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ekstfelt 5">
            <a:extLst>
              <a:ext uri="{FF2B5EF4-FFF2-40B4-BE49-F238E27FC236}">
                <a16:creationId xmlns:a16="http://schemas.microsoft.com/office/drawing/2014/main" id="{C03CCA10-B65F-4042-9432-D1ECE21D2CD7}"/>
              </a:ext>
            </a:extLst>
          </p:cNvPr>
          <p:cNvSpPr txBox="1"/>
          <p:nvPr/>
        </p:nvSpPr>
        <p:spPr>
          <a:xfrm>
            <a:off x="-15766" y="9416122"/>
            <a:ext cx="6873766" cy="461665"/>
          </a:xfrm>
          <a:prstGeom prst="rect">
            <a:avLst/>
          </a:prstGeom>
          <a:noFill/>
        </p:spPr>
        <p:txBody>
          <a:bodyPr wrap="square" rtlCol="0">
            <a:spAutoFit/>
          </a:bodyPr>
          <a:lstStyle/>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Diplom til 0. klasse 2020/2021</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Udarbejdet af Sanne Pogager/LærerNemt – udgivet på BubbleMinds.dk</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Husk, at indberette dette materiale til Copydan, hvis du er Copydan skole</a:t>
            </a:r>
          </a:p>
        </p:txBody>
      </p:sp>
      <p:pic>
        <p:nvPicPr>
          <p:cNvPr id="3" name="Billede 2" descr="Et billede, der indeholder skilt&#10;&#10;Automatisk genereret beskrivelse">
            <a:extLst>
              <a:ext uri="{FF2B5EF4-FFF2-40B4-BE49-F238E27FC236}">
                <a16:creationId xmlns:a16="http://schemas.microsoft.com/office/drawing/2014/main" id="{8DE4F63A-7642-1449-9DFF-C14F9B80FEC1}"/>
              </a:ext>
            </a:extLst>
          </p:cNvPr>
          <p:cNvPicPr>
            <a:picLocks noChangeAspect="1"/>
          </p:cNvPicPr>
          <p:nvPr/>
        </p:nvPicPr>
        <p:blipFill>
          <a:blip r:embed="rId2"/>
          <a:stretch>
            <a:fillRect/>
          </a:stretch>
        </p:blipFill>
        <p:spPr>
          <a:xfrm>
            <a:off x="6210000" y="9276503"/>
            <a:ext cx="576000" cy="576000"/>
          </a:xfrm>
          <a:prstGeom prst="rect">
            <a:avLst/>
          </a:prstGeom>
        </p:spPr>
      </p:pic>
      <p:sp>
        <p:nvSpPr>
          <p:cNvPr id="7" name="Tekstfelt 6">
            <a:extLst>
              <a:ext uri="{FF2B5EF4-FFF2-40B4-BE49-F238E27FC236}">
                <a16:creationId xmlns:a16="http://schemas.microsoft.com/office/drawing/2014/main" id="{CEA75B3C-3093-2A40-8C5C-1AF05DEE2E95}"/>
              </a:ext>
            </a:extLst>
          </p:cNvPr>
          <p:cNvSpPr txBox="1"/>
          <p:nvPr/>
        </p:nvSpPr>
        <p:spPr>
          <a:xfrm>
            <a:off x="346841" y="380056"/>
            <a:ext cx="6148551" cy="7663636"/>
          </a:xfrm>
          <a:prstGeom prst="rect">
            <a:avLst/>
          </a:prstGeom>
          <a:noFill/>
        </p:spPr>
        <p:txBody>
          <a:bodyPr wrap="square" rtlCol="0">
            <a:spAutoFit/>
          </a:bodyPr>
          <a:lstStyle/>
          <a:p>
            <a:r>
              <a:rPr lang="da-DK" sz="2400" dirty="0">
                <a:latin typeface="Noteworthy Light" panose="02000400000000000000" pitchFamily="2" charset="77"/>
                <a:ea typeface="Noteworthy Light" panose="02000400000000000000" pitchFamily="2" charset="77"/>
              </a:rPr>
              <a:t>Om udgivelsen</a:t>
            </a:r>
          </a:p>
          <a:p>
            <a:endParaRPr lang="da-DK" sz="1600" dirty="0">
              <a:latin typeface="Noteworthy Light" panose="02000400000000000000" pitchFamily="2" charset="77"/>
              <a:ea typeface="Noteworthy Light" panose="02000400000000000000" pitchFamily="2" charset="77"/>
            </a:endParaRPr>
          </a:p>
          <a:p>
            <a:endParaRPr lang="da-DK" sz="1600" dirty="0">
              <a:latin typeface="Noteworthy Light" panose="02000400000000000000" pitchFamily="2" charset="77"/>
              <a:ea typeface="Noteworthy Light" panose="02000400000000000000" pitchFamily="2" charset="77"/>
            </a:endParaRPr>
          </a:p>
          <a:p>
            <a:endParaRPr lang="da-DK" sz="1600" dirty="0">
              <a:latin typeface="Noteworthy Light" panose="02000400000000000000" pitchFamily="2" charset="77"/>
              <a:ea typeface="Noteworthy Light" panose="02000400000000000000" pitchFamily="2" charset="77"/>
            </a:endParaRPr>
          </a:p>
          <a:p>
            <a:pPr algn="ct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Tak, fordi du hentede mit materiale </a:t>
            </a:r>
            <a:r>
              <a:rPr lang="da-DK" sz="1600" dirty="0">
                <a:latin typeface="Noteworthy Light" panose="02000400000000000000" pitchFamily="2" charset="77"/>
                <a:ea typeface="Noteworthy Light" panose="02000400000000000000" pitchFamily="2" charset="77"/>
                <a:cs typeface="Microsoft GothicNeo" panose="020B0500000101010101" pitchFamily="34" charset="-127"/>
                <a:sym typeface="Wingdings" pitchFamily="2" charset="2"/>
              </a:rPr>
              <a:t></a:t>
            </a:r>
            <a:endParaRPr lang="da-DK" sz="1600" dirty="0">
              <a:latin typeface="Noteworthy Light" panose="02000400000000000000" pitchFamily="2" charset="77"/>
              <a:ea typeface="Noteworthy Light" panose="02000400000000000000" pitchFamily="2" charset="77"/>
              <a:cs typeface="Microsoft GothicNeo" panose="020B0500000101010101" pitchFamily="34" charset="-127"/>
            </a:endParaRPr>
          </a:p>
          <a:p>
            <a:pPr algn="ct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Håber du og dine elever kan få glæde af det. </a:t>
            </a:r>
          </a:p>
          <a:p>
            <a:pPr algn="ctr"/>
            <a:endParaRPr lang="da-DK" sz="1600" dirty="0">
              <a:latin typeface="Noteworthy Light" panose="02000400000000000000" pitchFamily="2" charset="77"/>
              <a:ea typeface="Noteworthy Light" panose="02000400000000000000" pitchFamily="2" charset="77"/>
              <a:cs typeface="Microsoft GothicNeo" panose="020B0500000101010101" pitchFamily="34" charset="-127"/>
            </a:endParaRPr>
          </a:p>
          <a:p>
            <a:pPr algn="ct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Dette materiale er udarbejdet af Sanne Pogager/LærerNemt og udgivet på BubbleMinds.dk Hvis du har spørgsmål eller kommentarer til mit materiale, er du meget velkommen til at skrive til mig på: sannepogager@gmail.com</a:t>
            </a:r>
            <a:r>
              <a:rPr lang="da-DK" sz="1600" i="1" dirty="0">
                <a:solidFill>
                  <a:srgbClr val="347691"/>
                </a:solidFill>
                <a:latin typeface="Noteworthy Light" panose="02000400000000000000" pitchFamily="2" charset="77"/>
                <a:ea typeface="Noteworthy Light" panose="02000400000000000000" pitchFamily="2" charset="77"/>
                <a:cs typeface="Microsoft GothicNeo" panose="020B0500000101010101" pitchFamily="34" charset="-127"/>
              </a:rPr>
              <a:t> </a:t>
            </a:r>
          </a:p>
          <a:p>
            <a:pPr algn="ctr"/>
            <a:endParaRPr lang="da-DK" sz="1600" dirty="0">
              <a:latin typeface="Noteworthy Light" panose="02000400000000000000" pitchFamily="2" charset="77"/>
              <a:ea typeface="Noteworthy Light" panose="02000400000000000000" pitchFamily="2" charset="77"/>
              <a:cs typeface="Microsoft GothicNeo" panose="020B0500000101010101" pitchFamily="34" charset="-127"/>
            </a:endParaRPr>
          </a:p>
          <a:p>
            <a:pPr algn="ct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Husk, dette materiale er nu dit. Du kan tage materialet med dig, hvis du flytter skole. Du må gerne have materialet liggende på både dine computere og din tablet, og du må printe det til eget brug – og naturligvis gerne kopiere til din egen undervisning. Men du må IKKE lave fildeling eller udlevere kopier til dine kollegaer og venner.</a:t>
            </a:r>
          </a:p>
          <a:p>
            <a:pPr algn="ctr"/>
            <a:endParaRPr lang="da-DK" sz="1600" dirty="0">
              <a:latin typeface="Noteworthy Light" panose="02000400000000000000" pitchFamily="2" charset="77"/>
              <a:ea typeface="Noteworthy Light" panose="02000400000000000000" pitchFamily="2" charset="77"/>
              <a:cs typeface="Microsoft GothicNeo" panose="020B0500000101010101" pitchFamily="34" charset="-127"/>
            </a:endParaRPr>
          </a:p>
          <a:p>
            <a:pPr algn="ct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Husk at indberette til Copydan, HVIS din skole er udvalgt som kontrolskole.</a:t>
            </a:r>
          </a:p>
          <a:p>
            <a:pPr algn="ctr"/>
            <a:endParaRPr lang="da-DK" sz="1600" dirty="0">
              <a:latin typeface="Noteworthy Light" panose="02000400000000000000" pitchFamily="2" charset="77"/>
              <a:ea typeface="Noteworthy Light" panose="02000400000000000000" pitchFamily="2" charset="77"/>
              <a:cs typeface="Microsoft GothicNeo" panose="020B0500000101010101" pitchFamily="34" charset="-127"/>
            </a:endParaRPr>
          </a:p>
          <a:p>
            <a:pPr algn="ct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 Illustrationerne/rammen i materialet er hentet her: </a:t>
            </a:r>
          </a:p>
          <a:p>
            <a:pPr algn="ctr"/>
            <a:r>
              <a:rPr lang="da-DK" sz="1600" dirty="0" err="1">
                <a:latin typeface="Noteworthy Light" panose="02000400000000000000" pitchFamily="2" charset="77"/>
                <a:ea typeface="Noteworthy Light" panose="02000400000000000000" pitchFamily="2" charset="77"/>
                <a:cs typeface="Microsoft GothicNeo" panose="020B0500000101010101" pitchFamily="34" charset="-127"/>
              </a:rPr>
              <a:t>www.pixabay.com</a:t>
            </a:r>
            <a:endParaRPr lang="da-DK" sz="1600" dirty="0">
              <a:latin typeface="Noteworthy Light" panose="02000400000000000000" pitchFamily="2" charset="77"/>
              <a:ea typeface="Noteworthy Light" panose="02000400000000000000" pitchFamily="2" charset="77"/>
              <a:cs typeface="Microsoft GothicNeo" panose="020B0500000101010101" pitchFamily="34" charset="-127"/>
            </a:endParaRPr>
          </a:p>
          <a:p>
            <a:pPr algn="ctr"/>
            <a:endParaRPr lang="da-DK" sz="1600" i="1" dirty="0">
              <a:solidFill>
                <a:srgbClr val="347691"/>
              </a:solidFill>
              <a:latin typeface="Noteworthy Light" panose="02000400000000000000" pitchFamily="2" charset="77"/>
              <a:ea typeface="Noteworthy Light" panose="02000400000000000000" pitchFamily="2" charset="77"/>
              <a:cs typeface="Microsoft GothicNeo" panose="020B0500000101010101" pitchFamily="34" charset="-127"/>
            </a:endParaRPr>
          </a:p>
          <a:p>
            <a:pPr algn="ctr"/>
            <a:endParaRPr lang="da-DK" sz="1600" i="1" dirty="0">
              <a:solidFill>
                <a:srgbClr val="347691"/>
              </a:solidFill>
              <a:latin typeface="Noteworthy Light" panose="02000400000000000000" pitchFamily="2" charset="77"/>
              <a:ea typeface="Noteworthy Light" panose="02000400000000000000" pitchFamily="2" charset="77"/>
              <a:cs typeface="Microsoft GothicNeo" panose="020B0500000101010101" pitchFamily="34" charset="-127"/>
            </a:endParaRPr>
          </a:p>
          <a:p>
            <a:pPr algn="ctr"/>
            <a:endParaRPr lang="da-DK" sz="1600" i="1" dirty="0">
              <a:solidFill>
                <a:srgbClr val="347691"/>
              </a:solidFill>
              <a:latin typeface="Noteworthy Light" panose="02000400000000000000" pitchFamily="2" charset="77"/>
              <a:ea typeface="Noteworthy Light" panose="02000400000000000000" pitchFamily="2" charset="77"/>
              <a:cs typeface="Microsoft GothicNeo" panose="020B0500000101010101" pitchFamily="34" charset="-127"/>
            </a:endParaRPr>
          </a:p>
          <a:p>
            <a:pPr algn="ctr"/>
            <a:endParaRPr lang="da-DK" sz="1600" dirty="0">
              <a:latin typeface="Noteworthy Light" panose="02000400000000000000" pitchFamily="2" charset="77"/>
              <a:ea typeface="Noteworthy Light" panose="02000400000000000000" pitchFamily="2" charset="77"/>
              <a:cs typeface="Microsoft GothicNeo" panose="020B0500000101010101" pitchFamily="34" charset="-127"/>
            </a:endParaRPr>
          </a:p>
          <a:p>
            <a:pPr algn="ct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Skrifttypen den der brugt i dette materialer hedder </a:t>
            </a:r>
            <a:r>
              <a:rPr lang="da-DK" sz="1600" i="1" dirty="0">
                <a:latin typeface="Noteworthy Light" panose="02000400000000000000" pitchFamily="2" charset="77"/>
                <a:ea typeface="Noteworthy Light" panose="02000400000000000000" pitchFamily="2" charset="77"/>
                <a:cs typeface="Microsoft GothicNeo" panose="020B0500000101010101" pitchFamily="34" charset="-127"/>
              </a:rPr>
              <a:t>Letters for </a:t>
            </a:r>
            <a:r>
              <a:rPr lang="da-DK" sz="1600" i="1" dirty="0" err="1">
                <a:latin typeface="Noteworthy Light" panose="02000400000000000000" pitchFamily="2" charset="77"/>
                <a:ea typeface="Noteworthy Light" panose="02000400000000000000" pitchFamily="2" charset="77"/>
                <a:cs typeface="Microsoft GothicNeo" panose="020B0500000101010101" pitchFamily="34" charset="-127"/>
              </a:rPr>
              <a:t>Learnes</a:t>
            </a:r>
            <a:r>
              <a:rPr lang="da-DK" sz="1600" i="1" dirty="0">
                <a:latin typeface="Noteworthy Light" panose="02000400000000000000" pitchFamily="2" charset="77"/>
                <a:ea typeface="Noteworthy Light" panose="02000400000000000000" pitchFamily="2" charset="77"/>
                <a:cs typeface="Microsoft GothicNeo" panose="020B0500000101010101" pitchFamily="34" charset="-127"/>
              </a:rPr>
              <a:t> og er anvendt med denne tilladelse:  </a:t>
            </a:r>
            <a:r>
              <a:rPr lang="da-DK" sz="1600" dirty="0" err="1">
                <a:latin typeface="Noteworthy Light" panose="02000400000000000000" pitchFamily="2" charset="77"/>
                <a:ea typeface="Noteworthy Light" panose="02000400000000000000" pitchFamily="2" charset="77"/>
                <a:cs typeface="Microsoft GothicNeo" panose="020B0500000101010101" pitchFamily="34" charset="-127"/>
              </a:rPr>
              <a:t>ttps</a:t>
            </a: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a:t>
            </a:r>
            <a:r>
              <a:rPr lang="da-DK" sz="1600" dirty="0" err="1">
                <a:latin typeface="Noteworthy Light" panose="02000400000000000000" pitchFamily="2" charset="77"/>
                <a:ea typeface="Noteworthy Light" panose="02000400000000000000" pitchFamily="2" charset="77"/>
                <a:cs typeface="Microsoft GothicNeo" panose="020B0500000101010101" pitchFamily="34" charset="-127"/>
              </a:rPr>
              <a:t>brittneymurphydesign.com</a:t>
            </a: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a:t>
            </a:r>
            <a:r>
              <a:rPr lang="da-DK" sz="1600" dirty="0" err="1">
                <a:latin typeface="Noteworthy Light" panose="02000400000000000000" pitchFamily="2" charset="77"/>
                <a:ea typeface="Noteworthy Light" panose="02000400000000000000" pitchFamily="2" charset="77"/>
                <a:cs typeface="Microsoft GothicNeo" panose="020B0500000101010101" pitchFamily="34" charset="-127"/>
              </a:rPr>
              <a:t>downloads</a:t>
            </a: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/letters-for-</a:t>
            </a:r>
            <a:r>
              <a:rPr lang="da-DK" sz="1600" dirty="0" err="1">
                <a:latin typeface="Noteworthy Light" panose="02000400000000000000" pitchFamily="2" charset="77"/>
                <a:ea typeface="Noteworthy Light" panose="02000400000000000000" pitchFamily="2" charset="77"/>
                <a:cs typeface="Microsoft GothicNeo" panose="020B0500000101010101" pitchFamily="34" charset="-127"/>
              </a:rPr>
              <a:t>learners</a:t>
            </a: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-font-</a:t>
            </a:r>
            <a:r>
              <a:rPr lang="da-DK" sz="1600" dirty="0" err="1">
                <a:latin typeface="Noteworthy Light" panose="02000400000000000000" pitchFamily="2" charset="77"/>
                <a:ea typeface="Noteworthy Light" panose="02000400000000000000" pitchFamily="2" charset="77"/>
                <a:cs typeface="Microsoft GothicNeo" panose="020B0500000101010101" pitchFamily="34" charset="-127"/>
              </a:rPr>
              <a:t>family</a:t>
            </a: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a:t>
            </a:r>
          </a:p>
          <a:p>
            <a:pPr algn="ctr"/>
            <a:endParaRPr lang="da-DK" dirty="0">
              <a:latin typeface="Noteworthy Light" panose="02000400000000000000" pitchFamily="2" charset="77"/>
              <a:ea typeface="Noteworthy Light" panose="02000400000000000000" pitchFamily="2" charset="77"/>
              <a:cs typeface="Microsoft GothicNeo" panose="020B0500000101010101" pitchFamily="34" charset="-127"/>
            </a:endParaRPr>
          </a:p>
          <a:p>
            <a:endParaRPr lang="da-DK" dirty="0"/>
          </a:p>
        </p:txBody>
      </p:sp>
      <p:pic>
        <p:nvPicPr>
          <p:cNvPr id="8" name="Billede 7" descr="Et billede, der indeholder skilt, tegning&#10;&#10;Automatisk genereret beskrivelse">
            <a:extLst>
              <a:ext uri="{FF2B5EF4-FFF2-40B4-BE49-F238E27FC236}">
                <a16:creationId xmlns:a16="http://schemas.microsoft.com/office/drawing/2014/main" id="{9B986ADC-65A2-D74C-831C-601714C9550F}"/>
              </a:ext>
            </a:extLst>
          </p:cNvPr>
          <p:cNvPicPr>
            <a:picLocks noChangeAspect="1"/>
          </p:cNvPicPr>
          <p:nvPr/>
        </p:nvPicPr>
        <p:blipFill>
          <a:blip r:embed="rId3"/>
          <a:stretch>
            <a:fillRect/>
          </a:stretch>
        </p:blipFill>
        <p:spPr>
          <a:xfrm>
            <a:off x="3069000" y="5741232"/>
            <a:ext cx="720000" cy="720000"/>
          </a:xfrm>
          <a:prstGeom prst="rect">
            <a:avLst/>
          </a:prstGeom>
        </p:spPr>
      </p:pic>
    </p:spTree>
    <p:extLst>
      <p:ext uri="{BB962C8B-B14F-4D97-AF65-F5344CB8AC3E}">
        <p14:creationId xmlns:p14="http://schemas.microsoft.com/office/powerpoint/2010/main" val="299264385"/>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7469</TotalTime>
  <Words>666</Words>
  <Application>Microsoft Macintosh PowerPoint</Application>
  <PresentationFormat>A4-papir (210 x 297 mm)</PresentationFormat>
  <Paragraphs>99</Paragraphs>
  <Slides>5</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5</vt:i4>
      </vt:variant>
    </vt:vector>
  </HeadingPairs>
  <TitlesOfParts>
    <vt:vector size="12" baseType="lpstr">
      <vt:lpstr>Arial</vt:lpstr>
      <vt:lpstr>Calibri</vt:lpstr>
      <vt:lpstr>Calibri Light</vt:lpstr>
      <vt:lpstr>KG Miss Kindergarten</vt:lpstr>
      <vt:lpstr>Noteworthy Light</vt:lpstr>
      <vt:lpstr>Wingdings</vt:lpstr>
      <vt:lpstr>Office-tema</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Sanne Pogager Jensen Soendersoeskolen</dc:creator>
  <cp:lastModifiedBy>sannepogager@gmail.com</cp:lastModifiedBy>
  <cp:revision>47</cp:revision>
  <dcterms:created xsi:type="dcterms:W3CDTF">2020-06-14T08:01:48Z</dcterms:created>
  <dcterms:modified xsi:type="dcterms:W3CDTF">2021-06-04T08:54:54Z</dcterms:modified>
</cp:coreProperties>
</file>