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7" r:id="rId2"/>
    <p:sldId id="258" r:id="rId3"/>
    <p:sldId id="277" r:id="rId4"/>
    <p:sldId id="280" r:id="rId5"/>
    <p:sldId id="278" r:id="rId6"/>
    <p:sldId id="279" r:id="rId7"/>
    <p:sldId id="281" r:id="rId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DEDD"/>
    <a:srgbClr val="FAE8B2"/>
    <a:srgbClr val="FFFFFF"/>
    <a:srgbClr val="3D6680"/>
    <a:srgbClr val="FAE2EB"/>
    <a:srgbClr val="FA7984"/>
    <a:srgbClr val="D9E3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98"/>
    <p:restoredTop sz="94645"/>
  </p:normalViewPr>
  <p:slideViewPr>
    <p:cSldViewPr snapToGrid="0" snapToObjects="1">
      <p:cViewPr>
        <p:scale>
          <a:sx n="80" d="100"/>
          <a:sy n="80" d="100"/>
        </p:scale>
        <p:origin x="1944" y="144"/>
      </p:cViewPr>
      <p:guideLst/>
    </p:cSldViewPr>
  </p:slideViewPr>
  <p:notesTextViewPr>
    <p:cViewPr>
      <p:scale>
        <a:sx n="1" d="1"/>
        <a:sy n="1" d="1"/>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a-DK"/>
              <a:t>Klik for at redigere titeltypografien i masteren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7231E645-A5AB-3841-978D-44D850F12CFB}" type="datetimeFigureOut">
              <a:rPr lang="da-DK" smtClean="0"/>
              <a:t>24/06/2020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3950576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231E645-A5AB-3841-978D-44D850F12CFB}" type="datetimeFigureOut">
              <a:rPr lang="da-DK" smtClean="0"/>
              <a:t>24/06/2020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68305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231E645-A5AB-3841-978D-44D850F12CFB}" type="datetimeFigureOut">
              <a:rPr lang="da-DK" smtClean="0"/>
              <a:t>24/06/2020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115065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231E645-A5AB-3841-978D-44D850F12CFB}" type="datetimeFigureOut">
              <a:rPr lang="da-DK" smtClean="0"/>
              <a:t>24/06/2020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334458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a-DK"/>
              <a:t>Klik for at redigere titeltypografien i masteren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7231E645-A5AB-3841-978D-44D850F12CFB}" type="datetimeFigureOut">
              <a:rPr lang="da-DK" smtClean="0"/>
              <a:t>24/06/2020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91244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7231E645-A5AB-3841-978D-44D850F12CFB}" type="datetimeFigureOut">
              <a:rPr lang="da-DK" smtClean="0"/>
              <a:t>24/06/2020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290487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Content Placeholder 3"/>
          <p:cNvSpPr>
            <a:spLocks noGrp="1"/>
          </p:cNvSpPr>
          <p:nvPr>
            <p:ph sz="half" idx="2"/>
          </p:nvPr>
        </p:nvSpPr>
        <p:spPr>
          <a:xfrm>
            <a:off x="472381" y="3618442"/>
            <a:ext cx="2901255"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Content Placeholder 5"/>
          <p:cNvSpPr>
            <a:spLocks noGrp="1"/>
          </p:cNvSpPr>
          <p:nvPr>
            <p:ph sz="quarter" idx="4"/>
          </p:nvPr>
        </p:nvSpPr>
        <p:spPr>
          <a:xfrm>
            <a:off x="3471863" y="3618442"/>
            <a:ext cx="2915543"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7231E645-A5AB-3841-978D-44D850F12CFB}" type="datetimeFigureOut">
              <a:rPr lang="da-DK" smtClean="0"/>
              <a:t>24/06/2020</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110306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7231E645-A5AB-3841-978D-44D850F12CFB}" type="datetimeFigureOut">
              <a:rPr lang="da-DK" smtClean="0"/>
              <a:t>24/06/2020</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818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1E645-A5AB-3841-978D-44D850F12CFB}" type="datetimeFigureOut">
              <a:rPr lang="da-DK" smtClean="0"/>
              <a:t>24/06/2020</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344800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a-DK"/>
              <a:t>Klik for at redigere titeltypografien i masteren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7231E645-A5AB-3841-978D-44D850F12CFB}" type="datetimeFigureOut">
              <a:rPr lang="da-DK" smtClean="0"/>
              <a:t>24/06/2020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106886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7231E645-A5AB-3841-978D-44D850F12CFB}" type="datetimeFigureOut">
              <a:rPr lang="da-DK" smtClean="0"/>
              <a:t>24/06/2020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D65D930-0838-444C-A1E0-D28A8732EFE9}" type="slidenum">
              <a:rPr lang="da-DK" smtClean="0"/>
              <a:t>‹nr.›</a:t>
            </a:fld>
            <a:endParaRPr lang="da-DK"/>
          </a:p>
        </p:txBody>
      </p:sp>
    </p:spTree>
    <p:extLst>
      <p:ext uri="{BB962C8B-B14F-4D97-AF65-F5344CB8AC3E}">
        <p14:creationId xmlns:p14="http://schemas.microsoft.com/office/powerpoint/2010/main" val="1280500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231E645-A5AB-3841-978D-44D850F12CFB}" type="datetimeFigureOut">
              <a:rPr lang="da-DK" smtClean="0"/>
              <a:t>24/06/2020</a:t>
            </a:fld>
            <a:endParaRPr lang="da-DK"/>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D65D930-0838-444C-A1E0-D28A8732EFE9}" type="slidenum">
              <a:rPr lang="da-DK" smtClean="0"/>
              <a:t>‹nr.›</a:t>
            </a:fld>
            <a:endParaRPr lang="da-DK"/>
          </a:p>
        </p:txBody>
      </p:sp>
    </p:spTree>
    <p:extLst>
      <p:ext uri="{BB962C8B-B14F-4D97-AF65-F5344CB8AC3E}">
        <p14:creationId xmlns:p14="http://schemas.microsoft.com/office/powerpoint/2010/main" val="3892717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B08D7C2-80DB-BF48-BA3B-7930746293A7}"/>
              </a:ext>
            </a:extLst>
          </p:cNvPr>
          <p:cNvSpPr/>
          <p:nvPr/>
        </p:nvSpPr>
        <p:spPr>
          <a:xfrm>
            <a:off x="728999" y="-1767"/>
            <a:ext cx="5400001" cy="9900000"/>
          </a:xfrm>
          <a:prstGeom prst="rect">
            <a:avLst/>
          </a:prstGeom>
          <a:solidFill>
            <a:srgbClr val="9EB6C3">
              <a:alpha val="4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CDE4E4"/>
              </a:solidFill>
            </a:endParaRPr>
          </a:p>
        </p:txBody>
      </p:sp>
      <p:sp>
        <p:nvSpPr>
          <p:cNvPr id="3" name="Rektangel 2">
            <a:extLst>
              <a:ext uri="{FF2B5EF4-FFF2-40B4-BE49-F238E27FC236}">
                <a16:creationId xmlns:a16="http://schemas.microsoft.com/office/drawing/2014/main" id="{15B5B7A1-635C-594B-AF92-408D420FC8FF}"/>
              </a:ext>
            </a:extLst>
          </p:cNvPr>
          <p:cNvSpPr/>
          <p:nvPr/>
        </p:nvSpPr>
        <p:spPr>
          <a:xfrm>
            <a:off x="1124500" y="7829"/>
            <a:ext cx="1440000" cy="2554013"/>
          </a:xfrm>
          <a:prstGeom prst="rect">
            <a:avLst/>
          </a:prstGeom>
          <a:solidFill>
            <a:srgbClr val="9EB6C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 name="Tekstfelt 3">
            <a:extLst>
              <a:ext uri="{FF2B5EF4-FFF2-40B4-BE49-F238E27FC236}">
                <a16:creationId xmlns:a16="http://schemas.microsoft.com/office/drawing/2014/main" id="{FC4F692A-05EF-BE41-9B06-20A019EAA864}"/>
              </a:ext>
            </a:extLst>
          </p:cNvPr>
          <p:cNvSpPr txBox="1"/>
          <p:nvPr/>
        </p:nvSpPr>
        <p:spPr>
          <a:xfrm>
            <a:off x="-15766" y="9416122"/>
            <a:ext cx="6873766" cy="461665"/>
          </a:xfrm>
          <a:prstGeom prst="rect">
            <a:avLst/>
          </a:prstGeom>
          <a:noFill/>
        </p:spPr>
        <p:txBody>
          <a:bodyPr wrap="square" rtlCol="0">
            <a:spAutoFit/>
          </a:bodyPr>
          <a:lstStyle/>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Diplom 2019/2020</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Udarbejdet af Sanne Pogager/LærerNemt – udgivet på BubbleMinds.dk</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Husk, at indberette dette materiale til Copydan, hvis du er Copydan skole</a:t>
            </a:r>
          </a:p>
        </p:txBody>
      </p:sp>
      <p:sp>
        <p:nvSpPr>
          <p:cNvPr id="5" name="Rektangel 4">
            <a:extLst>
              <a:ext uri="{FF2B5EF4-FFF2-40B4-BE49-F238E27FC236}">
                <a16:creationId xmlns:a16="http://schemas.microsoft.com/office/drawing/2014/main" id="{A275536E-5FC8-8949-BF6C-78F2118A8B04}"/>
              </a:ext>
            </a:extLst>
          </p:cNvPr>
          <p:cNvSpPr/>
          <p:nvPr/>
        </p:nvSpPr>
        <p:spPr>
          <a:xfrm>
            <a:off x="2358357" y="7732603"/>
            <a:ext cx="4500000" cy="1440000"/>
          </a:xfrm>
          <a:prstGeom prst="rect">
            <a:avLst/>
          </a:prstGeom>
          <a:solidFill>
            <a:srgbClr val="3E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ekstfelt 5">
            <a:extLst>
              <a:ext uri="{FF2B5EF4-FFF2-40B4-BE49-F238E27FC236}">
                <a16:creationId xmlns:a16="http://schemas.microsoft.com/office/drawing/2014/main" id="{E515F0CA-B4EC-8441-80EF-D371B089D2CF}"/>
              </a:ext>
            </a:extLst>
          </p:cNvPr>
          <p:cNvSpPr txBox="1"/>
          <p:nvPr/>
        </p:nvSpPr>
        <p:spPr>
          <a:xfrm>
            <a:off x="2358357" y="8129062"/>
            <a:ext cx="4515408" cy="707886"/>
          </a:xfrm>
          <a:prstGeom prst="rect">
            <a:avLst/>
          </a:prstGeom>
          <a:noFill/>
        </p:spPr>
        <p:txBody>
          <a:bodyPr wrap="square" rtlCol="0">
            <a:spAutoFit/>
          </a:bodyPr>
          <a:lstStyle/>
          <a:p>
            <a:pPr algn="ctr"/>
            <a:r>
              <a:rPr lang="da-DK" sz="4000" dirty="0">
                <a:solidFill>
                  <a:schemeClr val="bg1"/>
                </a:solidFill>
                <a:latin typeface="Noteworthy Light" panose="02000400000000000000" pitchFamily="2" charset="77"/>
                <a:ea typeface="Noteworthy Light" panose="02000400000000000000" pitchFamily="2" charset="77"/>
              </a:rPr>
              <a:t>Diplom 2019/2020</a:t>
            </a:r>
          </a:p>
        </p:txBody>
      </p:sp>
      <p:sp>
        <p:nvSpPr>
          <p:cNvPr id="15" name="Rektangel 14">
            <a:extLst>
              <a:ext uri="{FF2B5EF4-FFF2-40B4-BE49-F238E27FC236}">
                <a16:creationId xmlns:a16="http://schemas.microsoft.com/office/drawing/2014/main" id="{4336E090-2222-2B41-B59D-6CDF8B1B0D52}"/>
              </a:ext>
            </a:extLst>
          </p:cNvPr>
          <p:cNvSpPr/>
          <p:nvPr/>
        </p:nvSpPr>
        <p:spPr>
          <a:xfrm rot="5400000">
            <a:off x="552503" y="5230663"/>
            <a:ext cx="1440000" cy="2554013"/>
          </a:xfrm>
          <a:prstGeom prst="rect">
            <a:avLst/>
          </a:prstGeom>
          <a:solidFill>
            <a:srgbClr val="FAE2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3" name="Billede 22">
            <a:extLst>
              <a:ext uri="{FF2B5EF4-FFF2-40B4-BE49-F238E27FC236}">
                <a16:creationId xmlns:a16="http://schemas.microsoft.com/office/drawing/2014/main" id="{60366267-6AB3-D64E-8348-999FD5A23697}"/>
              </a:ext>
            </a:extLst>
          </p:cNvPr>
          <p:cNvPicPr>
            <a:picLocks noChangeAspect="1"/>
          </p:cNvPicPr>
          <p:nvPr/>
        </p:nvPicPr>
        <p:blipFill>
          <a:blip r:embed="rId2">
            <a:alphaModFix/>
          </a:blip>
          <a:stretch>
            <a:fillRect/>
          </a:stretch>
        </p:blipFill>
        <p:spPr>
          <a:xfrm>
            <a:off x="6172199" y="9226839"/>
            <a:ext cx="649649" cy="650948"/>
          </a:xfrm>
          <a:prstGeom prst="rect">
            <a:avLst/>
          </a:prstGeom>
          <a:noFill/>
        </p:spPr>
      </p:pic>
      <p:pic>
        <p:nvPicPr>
          <p:cNvPr id="9" name="Billede 8" descr="Et billede, der indeholder skærmbillede&#10;&#10;Automatisk genereret beskrivelse">
            <a:extLst>
              <a:ext uri="{FF2B5EF4-FFF2-40B4-BE49-F238E27FC236}">
                <a16:creationId xmlns:a16="http://schemas.microsoft.com/office/drawing/2014/main" id="{C20A10E0-E7D7-9641-BDC9-0548169926BC}"/>
              </a:ext>
            </a:extLst>
          </p:cNvPr>
          <p:cNvPicPr>
            <a:picLocks noChangeAspect="1"/>
          </p:cNvPicPr>
          <p:nvPr/>
        </p:nvPicPr>
        <p:blipFill>
          <a:blip r:embed="rId3"/>
          <a:stretch>
            <a:fillRect/>
          </a:stretch>
        </p:blipFill>
        <p:spPr>
          <a:xfrm>
            <a:off x="679450" y="1041400"/>
            <a:ext cx="2631740" cy="3744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Billede 11">
            <a:extLst>
              <a:ext uri="{FF2B5EF4-FFF2-40B4-BE49-F238E27FC236}">
                <a16:creationId xmlns:a16="http://schemas.microsoft.com/office/drawing/2014/main" id="{B89F6580-CEDC-ED43-B77E-495C487FD14E}"/>
              </a:ext>
            </a:extLst>
          </p:cNvPr>
          <p:cNvPicPr>
            <a:picLocks noChangeAspect="1"/>
          </p:cNvPicPr>
          <p:nvPr/>
        </p:nvPicPr>
        <p:blipFill>
          <a:blip r:embed="rId4"/>
          <a:stretch>
            <a:fillRect/>
          </a:stretch>
        </p:blipFill>
        <p:spPr>
          <a:xfrm>
            <a:off x="3298003" y="430626"/>
            <a:ext cx="2605580" cy="3744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Billede 13" descr="Et billede, der indeholder skærmbillede&#10;&#10;Automatisk genereret beskrivelse">
            <a:extLst>
              <a:ext uri="{FF2B5EF4-FFF2-40B4-BE49-F238E27FC236}">
                <a16:creationId xmlns:a16="http://schemas.microsoft.com/office/drawing/2014/main" id="{EB234AE4-CE55-3D40-8FDA-4FE5A7A79A39}"/>
              </a:ext>
            </a:extLst>
          </p:cNvPr>
          <p:cNvPicPr>
            <a:picLocks noChangeAspect="1"/>
          </p:cNvPicPr>
          <p:nvPr/>
        </p:nvPicPr>
        <p:blipFill>
          <a:blip r:embed="rId5"/>
          <a:stretch>
            <a:fillRect/>
          </a:stretch>
        </p:blipFill>
        <p:spPr>
          <a:xfrm>
            <a:off x="3546812" y="3562694"/>
            <a:ext cx="2622020" cy="3744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Billede 16">
            <a:extLst>
              <a:ext uri="{FF2B5EF4-FFF2-40B4-BE49-F238E27FC236}">
                <a16:creationId xmlns:a16="http://schemas.microsoft.com/office/drawing/2014/main" id="{B3E504E1-D53A-F44D-A06A-25B4D0D5F717}"/>
              </a:ext>
            </a:extLst>
          </p:cNvPr>
          <p:cNvPicPr>
            <a:picLocks noChangeAspect="1"/>
          </p:cNvPicPr>
          <p:nvPr/>
        </p:nvPicPr>
        <p:blipFill>
          <a:blip r:embed="rId6"/>
          <a:stretch>
            <a:fillRect/>
          </a:stretch>
        </p:blipFill>
        <p:spPr>
          <a:xfrm>
            <a:off x="1234039" y="4141868"/>
            <a:ext cx="2611668" cy="3744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3058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E3E7"/>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73E56C55-F5E9-FF4E-9369-A3A1F06268E2}"/>
              </a:ext>
            </a:extLst>
          </p:cNvPr>
          <p:cNvSpPr/>
          <p:nvPr/>
        </p:nvSpPr>
        <p:spPr>
          <a:xfrm>
            <a:off x="181115" y="137278"/>
            <a:ext cx="6534477" cy="918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7" name="Tekstfelt 26">
            <a:extLst>
              <a:ext uri="{FF2B5EF4-FFF2-40B4-BE49-F238E27FC236}">
                <a16:creationId xmlns:a16="http://schemas.microsoft.com/office/drawing/2014/main" id="{FB2EFA3A-C77A-4F47-8CE5-C35F50BA7424}"/>
              </a:ext>
            </a:extLst>
          </p:cNvPr>
          <p:cNvSpPr txBox="1"/>
          <p:nvPr/>
        </p:nvSpPr>
        <p:spPr>
          <a:xfrm>
            <a:off x="329784" y="371468"/>
            <a:ext cx="6205927" cy="7386766"/>
          </a:xfrm>
          <a:prstGeom prst="rect">
            <a:avLst/>
          </a:prstGeom>
          <a:noFill/>
        </p:spPr>
        <p:txBody>
          <a:bodyPr wrap="square" rtlCol="0">
            <a:spAutoFit/>
          </a:bodyPr>
          <a:lstStyle/>
          <a:p>
            <a:r>
              <a:rPr lang="da-DK" sz="2401" b="1" dirty="0">
                <a:latin typeface="Noteworthy Light" panose="02000400000000000000" pitchFamily="2" charset="77"/>
                <a:ea typeface="Noteworthy Light" panose="02000400000000000000" pitchFamily="2" charset="77"/>
              </a:rPr>
              <a:t>Vejledning</a:t>
            </a:r>
          </a:p>
          <a:p>
            <a:endParaRPr lang="da-DK" dirty="0">
              <a:latin typeface="Noteworthy Light" panose="02000400000000000000" pitchFamily="2" charset="77"/>
              <a:ea typeface="Noteworthy Light" panose="02000400000000000000" pitchFamily="2" charset="77"/>
            </a:endParaRPr>
          </a:p>
          <a:p>
            <a:r>
              <a:rPr lang="da-DK" b="1" dirty="0">
                <a:latin typeface="Noteworthy Light" panose="02000400000000000000" pitchFamily="2" charset="77"/>
                <a:ea typeface="Noteworthy Light" panose="02000400000000000000" pitchFamily="2" charset="77"/>
              </a:rPr>
              <a:t>Målgruppe</a:t>
            </a:r>
          </a:p>
          <a:p>
            <a:r>
              <a:rPr lang="da-DK" dirty="0">
                <a:latin typeface="Noteworthy Light" panose="02000400000000000000" pitchFamily="2" charset="77"/>
                <a:ea typeface="Noteworthy Light" panose="02000400000000000000" pitchFamily="2" charset="77"/>
              </a:rPr>
              <a:t>Alle elever </a:t>
            </a:r>
            <a:r>
              <a:rPr lang="da-DK" dirty="0">
                <a:latin typeface="Noteworthy Light" panose="02000400000000000000" pitchFamily="2" charset="77"/>
                <a:ea typeface="Noteworthy Light" panose="02000400000000000000" pitchFamily="2" charset="77"/>
                <a:sym typeface="Wingdings" pitchFamily="2" charset="2"/>
              </a:rPr>
              <a:t></a:t>
            </a:r>
            <a:endParaRPr lang="da-DK" dirty="0">
              <a:latin typeface="Noteworthy Light" panose="02000400000000000000" pitchFamily="2" charset="77"/>
              <a:ea typeface="Noteworthy Light" panose="02000400000000000000" pitchFamily="2" charset="77"/>
            </a:endParaRPr>
          </a:p>
          <a:p>
            <a:endParaRPr lang="da-DK" dirty="0">
              <a:latin typeface="Noteworthy Light" panose="02000400000000000000" pitchFamily="2" charset="77"/>
              <a:ea typeface="Noteworthy Light" panose="02000400000000000000" pitchFamily="2" charset="77"/>
            </a:endParaRPr>
          </a:p>
          <a:p>
            <a:r>
              <a:rPr lang="da-DK" b="1" dirty="0">
                <a:latin typeface="Noteworthy Light" panose="02000400000000000000" pitchFamily="2" charset="77"/>
                <a:ea typeface="Noteworthy Light" panose="02000400000000000000" pitchFamily="2" charset="77"/>
              </a:rPr>
              <a:t>Sådan bruges materialet</a:t>
            </a:r>
          </a:p>
          <a:p>
            <a:r>
              <a:rPr lang="da-DK" dirty="0">
                <a:latin typeface="Noteworthy Light" panose="02000400000000000000" pitchFamily="2" charset="77"/>
                <a:ea typeface="Noteworthy Light" panose="02000400000000000000" pitchFamily="2" charset="77"/>
              </a:rPr>
              <a:t>Diplom, som kan bruges ved afslutningen af et klassetrin. Da filen ligger som en rediger bar fil, kan klassetrinnet blot ændres. Teksten kan også rettes til. </a:t>
            </a:r>
          </a:p>
          <a:p>
            <a:r>
              <a:rPr lang="da-DK" dirty="0">
                <a:latin typeface="Noteworthy Light" panose="02000400000000000000" pitchFamily="2" charset="77"/>
                <a:ea typeface="Noteworthy Light" panose="02000400000000000000" pitchFamily="2" charset="77"/>
              </a:rPr>
              <a:t>Når eleven modtager diplomet, skal eleven svare på de tre ”spørgsmål”. De kan gemme deres diplom og finde det frem, når næste skoleår er slut. </a:t>
            </a:r>
          </a:p>
          <a:p>
            <a:endParaRPr lang="da-DK" dirty="0">
              <a:latin typeface="Noteworthy Light" panose="02000400000000000000" pitchFamily="2" charset="77"/>
              <a:ea typeface="Noteworthy Light" panose="02000400000000000000" pitchFamily="2" charset="77"/>
            </a:endParaRPr>
          </a:p>
          <a:p>
            <a:r>
              <a:rPr lang="da-DK" b="1" dirty="0">
                <a:latin typeface="Noteworthy Light" panose="02000400000000000000" pitchFamily="2" charset="77"/>
                <a:ea typeface="Noteworthy Light" panose="02000400000000000000" pitchFamily="2" charset="77"/>
              </a:rPr>
              <a:t>Printvejledning</a:t>
            </a:r>
          </a:p>
          <a:p>
            <a:r>
              <a:rPr lang="da-DK" dirty="0">
                <a:latin typeface="Noteworthy Light" panose="02000400000000000000" pitchFamily="2" charset="77"/>
                <a:ea typeface="Noteworthy Light" panose="02000400000000000000" pitchFamily="2" charset="77"/>
              </a:rPr>
              <a:t>Print én til hver elev og skriv elevens navn på i hånden eller skriv elevens på elektronisk og print derefter. </a:t>
            </a:r>
          </a:p>
          <a:p>
            <a:r>
              <a:rPr lang="da-DK" dirty="0">
                <a:latin typeface="Noteworthy Light" panose="02000400000000000000" pitchFamily="2" charset="77"/>
                <a:ea typeface="Noteworthy Light" panose="02000400000000000000" pitchFamily="2" charset="77"/>
              </a:rPr>
              <a:t>Da materialet er lavet med en ekstern skrifttype, kan denne evt. ændre sig, hvis du ikke har denne skrifttype installeret på din computer. </a:t>
            </a:r>
          </a:p>
          <a:p>
            <a:endParaRPr lang="da-DK" dirty="0">
              <a:latin typeface="Noteworthy Light" panose="02000400000000000000" pitchFamily="2" charset="77"/>
              <a:ea typeface="Noteworthy Light" panose="02000400000000000000" pitchFamily="2" charset="77"/>
            </a:endParaRPr>
          </a:p>
          <a:p>
            <a:r>
              <a:rPr lang="da-DK" b="1" dirty="0">
                <a:latin typeface="Noteworthy Light" panose="02000400000000000000" pitchFamily="2" charset="77"/>
                <a:ea typeface="Noteworthy Light" panose="02000400000000000000" pitchFamily="2" charset="77"/>
              </a:rPr>
              <a:t>Materialet indeholder:</a:t>
            </a:r>
          </a:p>
          <a:p>
            <a:pPr marL="285738" indent="-285738">
              <a:buFont typeface="Arial" panose="020B0604020202020204" pitchFamily="34" charset="0"/>
              <a:buChar char="•"/>
            </a:pPr>
            <a:r>
              <a:rPr lang="da-DK" dirty="0">
                <a:latin typeface="Noteworthy Light" panose="02000400000000000000" pitchFamily="2" charset="77"/>
                <a:ea typeface="Noteworthy Light" panose="02000400000000000000" pitchFamily="2" charset="77"/>
              </a:rPr>
              <a:t>4 forskellige diplomer. Vælg det du synes bedst om </a:t>
            </a:r>
            <a:r>
              <a:rPr lang="da-DK" dirty="0">
                <a:latin typeface="Noteworthy Light" panose="02000400000000000000" pitchFamily="2" charset="77"/>
                <a:ea typeface="Noteworthy Light" panose="02000400000000000000" pitchFamily="2" charset="77"/>
                <a:sym typeface="Wingdings" pitchFamily="2" charset="2"/>
              </a:rPr>
              <a:t></a:t>
            </a:r>
          </a:p>
          <a:p>
            <a:pPr marL="285738" indent="-285738">
              <a:buFont typeface="Arial" panose="020B0604020202020204" pitchFamily="34" charset="0"/>
              <a:buChar char="•"/>
            </a:pPr>
            <a:endParaRPr lang="da-DK" dirty="0">
              <a:latin typeface="Noteworthy Light" panose="02000400000000000000" pitchFamily="2" charset="77"/>
              <a:ea typeface="Noteworthy Light" panose="02000400000000000000" pitchFamily="2" charset="77"/>
            </a:endParaRPr>
          </a:p>
          <a:p>
            <a:pPr algn="r"/>
            <a:r>
              <a:rPr lang="da-DK" dirty="0">
                <a:latin typeface="Noteworthy Light" panose="02000400000000000000" pitchFamily="2" charset="77"/>
                <a:ea typeface="Noteworthy Light" panose="02000400000000000000" pitchFamily="2" charset="77"/>
              </a:rPr>
              <a:t>Rigtig god fornøjelse </a:t>
            </a:r>
            <a:r>
              <a:rPr lang="da-DK" dirty="0">
                <a:latin typeface="Noteworthy Light" panose="02000400000000000000" pitchFamily="2" charset="77"/>
                <a:ea typeface="Noteworthy Light" panose="02000400000000000000" pitchFamily="2" charset="77"/>
                <a:sym typeface="Wingdings" pitchFamily="2" charset="2"/>
              </a:rPr>
              <a:t> </a:t>
            </a:r>
            <a:endParaRPr lang="da-DK" dirty="0">
              <a:latin typeface="Noteworthy Light" panose="02000400000000000000" pitchFamily="2" charset="77"/>
              <a:ea typeface="Noteworthy Light" panose="02000400000000000000" pitchFamily="2" charset="77"/>
            </a:endParaRPr>
          </a:p>
          <a:p>
            <a:endParaRPr lang="da-DK" dirty="0">
              <a:latin typeface="Noteworthy Light" panose="02000400000000000000" pitchFamily="2" charset="77"/>
              <a:ea typeface="Noteworthy Light" panose="02000400000000000000" pitchFamily="2" charset="77"/>
            </a:endParaRPr>
          </a:p>
          <a:p>
            <a:endParaRPr lang="da-DK" dirty="0"/>
          </a:p>
        </p:txBody>
      </p:sp>
      <p:sp>
        <p:nvSpPr>
          <p:cNvPr id="6" name="Tekstfelt 5">
            <a:extLst>
              <a:ext uri="{FF2B5EF4-FFF2-40B4-BE49-F238E27FC236}">
                <a16:creationId xmlns:a16="http://schemas.microsoft.com/office/drawing/2014/main" id="{C03CCA10-B65F-4042-9432-D1ECE21D2CD7}"/>
              </a:ext>
            </a:extLst>
          </p:cNvPr>
          <p:cNvSpPr txBox="1"/>
          <p:nvPr/>
        </p:nvSpPr>
        <p:spPr>
          <a:xfrm>
            <a:off x="-15766" y="9416122"/>
            <a:ext cx="6873766" cy="461665"/>
          </a:xfrm>
          <a:prstGeom prst="rect">
            <a:avLst/>
          </a:prstGeom>
          <a:noFill/>
        </p:spPr>
        <p:txBody>
          <a:bodyPr wrap="square" rtlCol="0">
            <a:spAutoFit/>
          </a:bodyPr>
          <a:lstStyle/>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Diplom 2019/2020</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Udarbejdet af Sanne Pogager/LærerNemt – udgivet på BubbleMinds.dk</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Husk, at indberette dette materiale til Copydan, hvis du er Copydan skole</a:t>
            </a:r>
          </a:p>
        </p:txBody>
      </p:sp>
      <p:pic>
        <p:nvPicPr>
          <p:cNvPr id="3" name="Billede 2" descr="Et billede, der indeholder skilt&#10;&#10;Automatisk genereret beskrivelse">
            <a:extLst>
              <a:ext uri="{FF2B5EF4-FFF2-40B4-BE49-F238E27FC236}">
                <a16:creationId xmlns:a16="http://schemas.microsoft.com/office/drawing/2014/main" id="{8DE4F63A-7642-1449-9DFF-C14F9B80FEC1}"/>
              </a:ext>
            </a:extLst>
          </p:cNvPr>
          <p:cNvPicPr>
            <a:picLocks noChangeAspect="1"/>
          </p:cNvPicPr>
          <p:nvPr/>
        </p:nvPicPr>
        <p:blipFill>
          <a:blip r:embed="rId2"/>
          <a:stretch>
            <a:fillRect/>
          </a:stretch>
        </p:blipFill>
        <p:spPr>
          <a:xfrm>
            <a:off x="6210000" y="9276503"/>
            <a:ext cx="576000" cy="576000"/>
          </a:xfrm>
          <a:prstGeom prst="rect">
            <a:avLst/>
          </a:prstGeom>
        </p:spPr>
      </p:pic>
    </p:spTree>
    <p:extLst>
      <p:ext uri="{BB962C8B-B14F-4D97-AF65-F5344CB8AC3E}">
        <p14:creationId xmlns:p14="http://schemas.microsoft.com/office/powerpoint/2010/main" val="346423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E3E7"/>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73E56C55-F5E9-FF4E-9369-A3A1F06268E2}"/>
              </a:ext>
            </a:extLst>
          </p:cNvPr>
          <p:cNvSpPr/>
          <p:nvPr/>
        </p:nvSpPr>
        <p:spPr>
          <a:xfrm>
            <a:off x="153878" y="96502"/>
            <a:ext cx="6534477" cy="9180001"/>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ekstfelt 5">
            <a:extLst>
              <a:ext uri="{FF2B5EF4-FFF2-40B4-BE49-F238E27FC236}">
                <a16:creationId xmlns:a16="http://schemas.microsoft.com/office/drawing/2014/main" id="{C03CCA10-B65F-4042-9432-D1ECE21D2CD7}"/>
              </a:ext>
            </a:extLst>
          </p:cNvPr>
          <p:cNvSpPr txBox="1"/>
          <p:nvPr/>
        </p:nvSpPr>
        <p:spPr>
          <a:xfrm>
            <a:off x="-15766" y="9416122"/>
            <a:ext cx="6873766" cy="461665"/>
          </a:xfrm>
          <a:prstGeom prst="rect">
            <a:avLst/>
          </a:prstGeom>
          <a:noFill/>
        </p:spPr>
        <p:txBody>
          <a:bodyPr wrap="square" rtlCol="0">
            <a:spAutoFit/>
          </a:bodyPr>
          <a:lstStyle/>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Diplom 2019/2020</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Udarbejdet af Sanne Pogager/LærerNemt – udgivet på BubbleMinds.dk</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Husk, at indberette dette materiale til Copydan, hvis du er Copydan skole</a:t>
            </a:r>
          </a:p>
        </p:txBody>
      </p:sp>
      <p:pic>
        <p:nvPicPr>
          <p:cNvPr id="3" name="Billede 2" descr="Et billede, der indeholder skilt&#10;&#10;Automatisk genereret beskrivelse">
            <a:extLst>
              <a:ext uri="{FF2B5EF4-FFF2-40B4-BE49-F238E27FC236}">
                <a16:creationId xmlns:a16="http://schemas.microsoft.com/office/drawing/2014/main" id="{8DE4F63A-7642-1449-9DFF-C14F9B80FEC1}"/>
              </a:ext>
            </a:extLst>
          </p:cNvPr>
          <p:cNvPicPr>
            <a:picLocks noChangeAspect="1"/>
          </p:cNvPicPr>
          <p:nvPr/>
        </p:nvPicPr>
        <p:blipFill>
          <a:blip r:embed="rId2"/>
          <a:stretch>
            <a:fillRect/>
          </a:stretch>
        </p:blipFill>
        <p:spPr>
          <a:xfrm>
            <a:off x="6210000" y="9276503"/>
            <a:ext cx="576000" cy="576000"/>
          </a:xfrm>
          <a:prstGeom prst="rect">
            <a:avLst/>
          </a:prstGeom>
        </p:spPr>
      </p:pic>
      <p:grpSp>
        <p:nvGrpSpPr>
          <p:cNvPr id="12" name="Gruppe 11">
            <a:extLst>
              <a:ext uri="{FF2B5EF4-FFF2-40B4-BE49-F238E27FC236}">
                <a16:creationId xmlns:a16="http://schemas.microsoft.com/office/drawing/2014/main" id="{B3FA2D71-DC44-9940-B081-87160DA6295F}"/>
              </a:ext>
            </a:extLst>
          </p:cNvPr>
          <p:cNvGrpSpPr/>
          <p:nvPr/>
        </p:nvGrpSpPr>
        <p:grpSpPr>
          <a:xfrm>
            <a:off x="282850" y="262540"/>
            <a:ext cx="6344122" cy="8817862"/>
            <a:chOff x="282850" y="262540"/>
            <a:chExt cx="6344122" cy="8817862"/>
          </a:xfrm>
        </p:grpSpPr>
        <p:pic>
          <p:nvPicPr>
            <p:cNvPr id="28" name="Billede 27">
              <a:extLst>
                <a:ext uri="{FF2B5EF4-FFF2-40B4-BE49-F238E27FC236}">
                  <a16:creationId xmlns:a16="http://schemas.microsoft.com/office/drawing/2014/main" id="{8AB83C12-4D70-4640-A6D3-23BA969CA671}"/>
                </a:ext>
              </a:extLst>
            </p:cNvPr>
            <p:cNvPicPr>
              <a:picLocks noChangeAspect="1"/>
            </p:cNvPicPr>
            <p:nvPr/>
          </p:nvPicPr>
          <p:blipFill rotWithShape="1">
            <a:blip r:embed="rId3"/>
            <a:srcRect t="20247"/>
            <a:stretch/>
          </p:blipFill>
          <p:spPr>
            <a:xfrm>
              <a:off x="2103099" y="6924178"/>
              <a:ext cx="2703624" cy="2156224"/>
            </a:xfrm>
            <a:prstGeom prst="rect">
              <a:avLst/>
            </a:prstGeom>
          </p:spPr>
        </p:pic>
        <p:pic>
          <p:nvPicPr>
            <p:cNvPr id="4" name="Billede 3" descr="Et billede, der indeholder bord, tegning&#10;&#10;Automatisk genereret beskrivelse">
              <a:extLst>
                <a:ext uri="{FF2B5EF4-FFF2-40B4-BE49-F238E27FC236}">
                  <a16:creationId xmlns:a16="http://schemas.microsoft.com/office/drawing/2014/main" id="{88E2178B-CEBE-D44B-AD1B-A9F53B80B770}"/>
                </a:ext>
              </a:extLst>
            </p:cNvPr>
            <p:cNvPicPr>
              <a:picLocks noChangeAspect="1"/>
            </p:cNvPicPr>
            <p:nvPr/>
          </p:nvPicPr>
          <p:blipFill rotWithShape="1">
            <a:blip r:embed="rId4"/>
            <a:srcRect t="50717" b="31484"/>
            <a:stretch/>
          </p:blipFill>
          <p:spPr>
            <a:xfrm>
              <a:off x="282850" y="262540"/>
              <a:ext cx="6344122" cy="2091193"/>
            </a:xfrm>
            <a:prstGeom prst="rect">
              <a:avLst/>
            </a:prstGeom>
          </p:spPr>
        </p:pic>
      </p:grpSp>
      <p:sp>
        <p:nvSpPr>
          <p:cNvPr id="27" name="Tekstfelt 26">
            <a:extLst>
              <a:ext uri="{FF2B5EF4-FFF2-40B4-BE49-F238E27FC236}">
                <a16:creationId xmlns:a16="http://schemas.microsoft.com/office/drawing/2014/main" id="{FB2EFA3A-C77A-4F47-8CE5-C35F50BA7424}"/>
              </a:ext>
            </a:extLst>
          </p:cNvPr>
          <p:cNvSpPr txBox="1"/>
          <p:nvPr/>
        </p:nvSpPr>
        <p:spPr>
          <a:xfrm>
            <a:off x="321425" y="666327"/>
            <a:ext cx="6215150" cy="7355860"/>
          </a:xfrm>
          <a:prstGeom prst="rect">
            <a:avLst/>
          </a:prstGeom>
          <a:noFill/>
        </p:spPr>
        <p:txBody>
          <a:bodyPr wrap="square" rtlCol="0">
            <a:spAutoFit/>
          </a:bodyPr>
          <a:lstStyle/>
          <a:p>
            <a:pPr algn="ctr"/>
            <a:r>
              <a:rPr lang="da-DK" sz="6600" b="1" dirty="0">
                <a:latin typeface="Noteworthy Light" panose="02000400000000000000" pitchFamily="2" charset="77"/>
                <a:ea typeface="Noteworthy Light" panose="02000400000000000000" pitchFamily="2" charset="77"/>
              </a:rPr>
              <a:t>DIPLOM</a:t>
            </a:r>
          </a:p>
          <a:p>
            <a:pPr algn="ctr"/>
            <a:r>
              <a:rPr lang="da-DK" sz="2000" dirty="0">
                <a:latin typeface="Noteworthy Light" panose="02000400000000000000" pitchFamily="2" charset="77"/>
                <a:ea typeface="Noteworthy Light" panose="02000400000000000000" pitchFamily="2" charset="77"/>
              </a:rPr>
              <a:t>Skoleåret 2019/2020</a:t>
            </a:r>
            <a:endParaRPr lang="da-DK" sz="1600" dirty="0">
              <a:latin typeface="Noteworthy Light" panose="02000400000000000000" pitchFamily="2" charset="77"/>
              <a:ea typeface="Noteworthy Light" panose="02000400000000000000" pitchFamily="2" charset="77"/>
            </a:endParaRPr>
          </a:p>
          <a:p>
            <a:pPr algn="ctr"/>
            <a:endParaRPr lang="da-DK" b="1" dirty="0">
              <a:latin typeface="Noteworthy Light" panose="02000400000000000000" pitchFamily="2" charset="77"/>
              <a:ea typeface="Noteworthy Light" panose="02000400000000000000" pitchFamily="2" charset="77"/>
            </a:endParaRPr>
          </a:p>
          <a:p>
            <a:pPr algn="ctr"/>
            <a:r>
              <a:rPr lang="da-DK" sz="2600" dirty="0">
                <a:latin typeface="Noteworthy Light" panose="02000400000000000000" pitchFamily="2" charset="77"/>
                <a:ea typeface="Noteworthy Light" panose="02000400000000000000" pitchFamily="2" charset="77"/>
              </a:rPr>
              <a:t>Kære ____________</a:t>
            </a:r>
          </a:p>
          <a:p>
            <a:pPr algn="ctr"/>
            <a:endParaRPr lang="da-DK" dirty="0">
              <a:latin typeface="Noteworthy Light" panose="02000400000000000000" pitchFamily="2" charset="77"/>
              <a:ea typeface="Noteworthy Light" panose="02000400000000000000" pitchFamily="2" charset="77"/>
            </a:endParaRPr>
          </a:p>
          <a:p>
            <a:pPr algn="ctr"/>
            <a:r>
              <a:rPr lang="da-DK" sz="2600" dirty="0">
                <a:latin typeface="Noteworthy Light" panose="02000400000000000000" pitchFamily="2" charset="77"/>
                <a:ea typeface="Noteworthy Light" panose="02000400000000000000" pitchFamily="2" charset="77"/>
              </a:rPr>
              <a:t>STORT TILLYKKE, </a:t>
            </a:r>
          </a:p>
          <a:p>
            <a:pPr algn="ctr"/>
            <a:r>
              <a:rPr lang="da-DK" sz="2600" dirty="0">
                <a:latin typeface="Noteworthy Light" panose="02000400000000000000" pitchFamily="2" charset="77"/>
                <a:ea typeface="Noteworthy Light" panose="02000400000000000000" pitchFamily="2" charset="77"/>
              </a:rPr>
              <a:t>du har gennemført  1. klasse </a:t>
            </a:r>
          </a:p>
          <a:p>
            <a:pPr algn="ctr"/>
            <a:r>
              <a:rPr lang="da-DK" sz="2600" dirty="0">
                <a:latin typeface="Noteworthy Light" panose="02000400000000000000" pitchFamily="2" charset="77"/>
                <a:ea typeface="Noteworthy Light" panose="02000400000000000000" pitchFamily="2" charset="77"/>
              </a:rPr>
              <a:t>og er nu klar til 2. klasse. </a:t>
            </a:r>
          </a:p>
          <a:p>
            <a:pPr algn="ctr"/>
            <a:r>
              <a:rPr lang="da-DK" sz="2600" dirty="0">
                <a:latin typeface="Noteworthy Light" panose="02000400000000000000" pitchFamily="2" charset="77"/>
                <a:ea typeface="Noteworthy Light" panose="02000400000000000000" pitchFamily="2" charset="77"/>
              </a:rPr>
              <a:t>Det er bare sejt gået!!!</a:t>
            </a:r>
          </a:p>
          <a:p>
            <a:pPr algn="ctr"/>
            <a:endParaRPr lang="da-DK" dirty="0">
              <a:latin typeface="Noteworthy Light" panose="02000400000000000000" pitchFamily="2" charset="77"/>
              <a:ea typeface="Noteworthy Light" panose="02000400000000000000" pitchFamily="2" charset="77"/>
            </a:endParaRPr>
          </a:p>
          <a:p>
            <a:pPr algn="ctr"/>
            <a:r>
              <a:rPr lang="da-DK" sz="2400" dirty="0">
                <a:latin typeface="Noteworthy Light" panose="02000400000000000000" pitchFamily="2" charset="77"/>
                <a:ea typeface="Noteworthy Light" panose="02000400000000000000" pitchFamily="2" charset="77"/>
              </a:rPr>
              <a:t>	Min yndlingsfarve er:  ________________</a:t>
            </a:r>
          </a:p>
          <a:p>
            <a:pPr algn="ctr"/>
            <a:endParaRPr lang="da-DK" sz="2000" dirty="0">
              <a:latin typeface="Noteworthy Light" panose="02000400000000000000" pitchFamily="2" charset="77"/>
              <a:ea typeface="Noteworthy Light" panose="02000400000000000000" pitchFamily="2" charset="77"/>
            </a:endParaRPr>
          </a:p>
          <a:p>
            <a:pPr algn="ctr"/>
            <a:r>
              <a:rPr lang="da-DK" sz="2400" dirty="0">
                <a:latin typeface="Noteworthy Light" panose="02000400000000000000" pitchFamily="2" charset="77"/>
                <a:ea typeface="Noteworthy Light" panose="02000400000000000000" pitchFamily="2" charset="77"/>
              </a:rPr>
              <a:t>	Det bedste ved skolen er: ______________</a:t>
            </a:r>
          </a:p>
          <a:p>
            <a:pPr algn="ctr"/>
            <a:endParaRPr lang="da-DK" sz="2000" dirty="0">
              <a:latin typeface="Noteworthy Light" panose="02000400000000000000" pitchFamily="2" charset="77"/>
              <a:ea typeface="Noteworthy Light" panose="02000400000000000000" pitchFamily="2" charset="77"/>
            </a:endParaRPr>
          </a:p>
          <a:p>
            <a:pPr algn="ctr"/>
            <a:r>
              <a:rPr lang="da-DK" sz="2400" dirty="0">
                <a:latin typeface="Noteworthy Light" panose="02000400000000000000" pitchFamily="2" charset="77"/>
                <a:ea typeface="Noteworthy Light" panose="02000400000000000000" pitchFamily="2" charset="77"/>
              </a:rPr>
              <a:t>	Når jeg bliver stor, vil jeg være: __________</a:t>
            </a:r>
          </a:p>
          <a:p>
            <a:pPr algn="ctr"/>
            <a:endParaRPr lang="da-DK" sz="2400" dirty="0">
              <a:latin typeface="Noteworthy Light" panose="02000400000000000000" pitchFamily="2" charset="77"/>
              <a:ea typeface="Noteworthy Light" panose="02000400000000000000" pitchFamily="2" charset="77"/>
            </a:endParaRPr>
          </a:p>
          <a:p>
            <a:pPr algn="ctr"/>
            <a:endParaRPr lang="da-DK" dirty="0">
              <a:latin typeface="Noteworthy Light" panose="02000400000000000000" pitchFamily="2" charset="77"/>
              <a:ea typeface="Noteworthy Light" panose="02000400000000000000" pitchFamily="2" charset="77"/>
            </a:endParaRPr>
          </a:p>
          <a:p>
            <a:pPr algn="ctr"/>
            <a:endParaRPr lang="da-DK" dirty="0">
              <a:latin typeface="Noteworthy Light" panose="02000400000000000000" pitchFamily="2" charset="77"/>
              <a:ea typeface="Noteworthy Light" panose="02000400000000000000" pitchFamily="2" charset="77"/>
            </a:endParaRPr>
          </a:p>
          <a:p>
            <a:endParaRPr lang="da-DK" dirty="0"/>
          </a:p>
        </p:txBody>
      </p:sp>
    </p:spTree>
    <p:extLst>
      <p:ext uri="{BB962C8B-B14F-4D97-AF65-F5344CB8AC3E}">
        <p14:creationId xmlns:p14="http://schemas.microsoft.com/office/powerpoint/2010/main" val="35595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3E7"/>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73E56C55-F5E9-FF4E-9369-A3A1F06268E2}"/>
              </a:ext>
            </a:extLst>
          </p:cNvPr>
          <p:cNvSpPr/>
          <p:nvPr/>
        </p:nvSpPr>
        <p:spPr>
          <a:xfrm>
            <a:off x="153878" y="96502"/>
            <a:ext cx="6534477" cy="9180001"/>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ekstfelt 5">
            <a:extLst>
              <a:ext uri="{FF2B5EF4-FFF2-40B4-BE49-F238E27FC236}">
                <a16:creationId xmlns:a16="http://schemas.microsoft.com/office/drawing/2014/main" id="{C03CCA10-B65F-4042-9432-D1ECE21D2CD7}"/>
              </a:ext>
            </a:extLst>
          </p:cNvPr>
          <p:cNvSpPr txBox="1"/>
          <p:nvPr/>
        </p:nvSpPr>
        <p:spPr>
          <a:xfrm>
            <a:off x="-15766" y="9416122"/>
            <a:ext cx="6873766" cy="461665"/>
          </a:xfrm>
          <a:prstGeom prst="rect">
            <a:avLst/>
          </a:prstGeom>
          <a:noFill/>
        </p:spPr>
        <p:txBody>
          <a:bodyPr wrap="square" rtlCol="0">
            <a:spAutoFit/>
          </a:bodyPr>
          <a:lstStyle/>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Diplom 2019/2020</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Udarbejdet af Sanne Pogager/LærerNemt – udgivet på BubbleMinds.dk</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Husk, at indberette dette materiale til Copydan, hvis du er Copydan skole</a:t>
            </a:r>
          </a:p>
        </p:txBody>
      </p:sp>
      <p:pic>
        <p:nvPicPr>
          <p:cNvPr id="3" name="Billede 2" descr="Et billede, der indeholder skilt&#10;&#10;Automatisk genereret beskrivelse">
            <a:extLst>
              <a:ext uri="{FF2B5EF4-FFF2-40B4-BE49-F238E27FC236}">
                <a16:creationId xmlns:a16="http://schemas.microsoft.com/office/drawing/2014/main" id="{8DE4F63A-7642-1449-9DFF-C14F9B80FEC1}"/>
              </a:ext>
            </a:extLst>
          </p:cNvPr>
          <p:cNvPicPr>
            <a:picLocks noChangeAspect="1"/>
          </p:cNvPicPr>
          <p:nvPr/>
        </p:nvPicPr>
        <p:blipFill>
          <a:blip r:embed="rId2"/>
          <a:stretch>
            <a:fillRect/>
          </a:stretch>
        </p:blipFill>
        <p:spPr>
          <a:xfrm>
            <a:off x="6210000" y="9276503"/>
            <a:ext cx="576000" cy="576000"/>
          </a:xfrm>
          <a:prstGeom prst="rect">
            <a:avLst/>
          </a:prstGeom>
        </p:spPr>
      </p:pic>
      <p:grpSp>
        <p:nvGrpSpPr>
          <p:cNvPr id="2" name="Gruppe 1">
            <a:extLst>
              <a:ext uri="{FF2B5EF4-FFF2-40B4-BE49-F238E27FC236}">
                <a16:creationId xmlns:a16="http://schemas.microsoft.com/office/drawing/2014/main" id="{1080D83D-D60D-6D40-85EC-37C741D0DBC7}"/>
              </a:ext>
            </a:extLst>
          </p:cNvPr>
          <p:cNvGrpSpPr/>
          <p:nvPr/>
        </p:nvGrpSpPr>
        <p:grpSpPr>
          <a:xfrm>
            <a:off x="282850" y="262540"/>
            <a:ext cx="6344122" cy="7370117"/>
            <a:chOff x="282850" y="262540"/>
            <a:chExt cx="6344122" cy="7370117"/>
          </a:xfrm>
        </p:grpSpPr>
        <p:pic>
          <p:nvPicPr>
            <p:cNvPr id="9" name="Billede 8" descr="Et billede, der indeholder bord, tegning&#10;&#10;Automatisk genereret beskrivelse">
              <a:extLst>
                <a:ext uri="{FF2B5EF4-FFF2-40B4-BE49-F238E27FC236}">
                  <a16:creationId xmlns:a16="http://schemas.microsoft.com/office/drawing/2014/main" id="{CD0EFBCD-0F5F-CC45-A81A-3A3A6C3EE3F1}"/>
                </a:ext>
              </a:extLst>
            </p:cNvPr>
            <p:cNvPicPr>
              <a:picLocks noChangeAspect="1"/>
            </p:cNvPicPr>
            <p:nvPr/>
          </p:nvPicPr>
          <p:blipFill rotWithShape="1">
            <a:blip r:embed="rId3"/>
            <a:srcRect t="50717" b="31484"/>
            <a:stretch/>
          </p:blipFill>
          <p:spPr>
            <a:xfrm>
              <a:off x="282850" y="262540"/>
              <a:ext cx="6344122" cy="2091193"/>
            </a:xfrm>
            <a:prstGeom prst="rect">
              <a:avLst/>
            </a:prstGeom>
          </p:spPr>
        </p:pic>
        <p:pic>
          <p:nvPicPr>
            <p:cNvPr id="20" name="Billede 19" descr="Et billede, der indeholder bord, værelse, tegning&#10;&#10;Automatisk genereret beskrivelse">
              <a:extLst>
                <a:ext uri="{FF2B5EF4-FFF2-40B4-BE49-F238E27FC236}">
                  <a16:creationId xmlns:a16="http://schemas.microsoft.com/office/drawing/2014/main" id="{9632DDA9-7A97-0C4D-A0C7-A5CE50901568}"/>
                </a:ext>
              </a:extLst>
            </p:cNvPr>
            <p:cNvPicPr>
              <a:picLocks noChangeAspect="1"/>
            </p:cNvPicPr>
            <p:nvPr/>
          </p:nvPicPr>
          <p:blipFill>
            <a:blip r:embed="rId4"/>
            <a:stretch>
              <a:fillRect/>
            </a:stretch>
          </p:blipFill>
          <p:spPr>
            <a:xfrm rot="21157210">
              <a:off x="374821" y="5121131"/>
              <a:ext cx="1336207" cy="2511526"/>
            </a:xfrm>
            <a:prstGeom prst="rect">
              <a:avLst/>
            </a:prstGeom>
          </p:spPr>
        </p:pic>
        <p:pic>
          <p:nvPicPr>
            <p:cNvPr id="11" name="Billede 10" descr="Et billede, der indeholder bord, værelse, tegning&#10;&#10;Automatisk genereret beskrivelse">
              <a:extLst>
                <a:ext uri="{FF2B5EF4-FFF2-40B4-BE49-F238E27FC236}">
                  <a16:creationId xmlns:a16="http://schemas.microsoft.com/office/drawing/2014/main" id="{A87E8E61-41CA-BE42-A9E3-973705BCC406}"/>
                </a:ext>
              </a:extLst>
            </p:cNvPr>
            <p:cNvPicPr>
              <a:picLocks noChangeAspect="1"/>
            </p:cNvPicPr>
            <p:nvPr/>
          </p:nvPicPr>
          <p:blipFill>
            <a:blip r:embed="rId4"/>
            <a:stretch>
              <a:fillRect/>
            </a:stretch>
          </p:blipFill>
          <p:spPr>
            <a:xfrm rot="442790" flipH="1">
              <a:off x="5083179" y="5113484"/>
              <a:ext cx="1336207" cy="2511526"/>
            </a:xfrm>
            <a:prstGeom prst="rect">
              <a:avLst/>
            </a:prstGeom>
          </p:spPr>
        </p:pic>
      </p:grpSp>
      <p:sp>
        <p:nvSpPr>
          <p:cNvPr id="27" name="Tekstfelt 26">
            <a:extLst>
              <a:ext uri="{FF2B5EF4-FFF2-40B4-BE49-F238E27FC236}">
                <a16:creationId xmlns:a16="http://schemas.microsoft.com/office/drawing/2014/main" id="{FB2EFA3A-C77A-4F47-8CE5-C35F50BA7424}"/>
              </a:ext>
            </a:extLst>
          </p:cNvPr>
          <p:cNvSpPr txBox="1"/>
          <p:nvPr/>
        </p:nvSpPr>
        <p:spPr>
          <a:xfrm>
            <a:off x="314605" y="629497"/>
            <a:ext cx="6215150" cy="8279190"/>
          </a:xfrm>
          <a:prstGeom prst="rect">
            <a:avLst/>
          </a:prstGeom>
          <a:noFill/>
        </p:spPr>
        <p:txBody>
          <a:bodyPr wrap="square" rtlCol="0">
            <a:spAutoFit/>
          </a:bodyPr>
          <a:lstStyle/>
          <a:p>
            <a:pPr algn="ctr"/>
            <a:r>
              <a:rPr lang="da-DK" sz="6600" b="1" dirty="0">
                <a:latin typeface="Noteworthy Light" panose="02000400000000000000" pitchFamily="2" charset="77"/>
                <a:ea typeface="Noteworthy Light" panose="02000400000000000000" pitchFamily="2" charset="77"/>
              </a:rPr>
              <a:t>DIPLOM</a:t>
            </a:r>
          </a:p>
          <a:p>
            <a:pPr algn="ctr"/>
            <a:r>
              <a:rPr lang="da-DK" sz="2000" dirty="0">
                <a:latin typeface="Noteworthy Light" panose="02000400000000000000" pitchFamily="2" charset="77"/>
                <a:ea typeface="Noteworthy Light" panose="02000400000000000000" pitchFamily="2" charset="77"/>
              </a:rPr>
              <a:t>Skoleåret 2019/2020</a:t>
            </a:r>
            <a:endParaRPr lang="da-DK" sz="1600" dirty="0">
              <a:latin typeface="Noteworthy Light" panose="02000400000000000000" pitchFamily="2" charset="77"/>
              <a:ea typeface="Noteworthy Light" panose="02000400000000000000" pitchFamily="2" charset="77"/>
            </a:endParaRPr>
          </a:p>
          <a:p>
            <a:pPr algn="ctr"/>
            <a:endParaRPr lang="da-DK" b="1" dirty="0">
              <a:latin typeface="Noteworthy Light" panose="02000400000000000000" pitchFamily="2" charset="77"/>
              <a:ea typeface="Noteworthy Light" panose="02000400000000000000" pitchFamily="2" charset="77"/>
            </a:endParaRPr>
          </a:p>
          <a:p>
            <a:pPr algn="ctr"/>
            <a:r>
              <a:rPr lang="da-DK" sz="2600" dirty="0">
                <a:latin typeface="Noteworthy Light" panose="02000400000000000000" pitchFamily="2" charset="77"/>
                <a:ea typeface="Noteworthy Light" panose="02000400000000000000" pitchFamily="2" charset="77"/>
              </a:rPr>
              <a:t>Kære ____________</a:t>
            </a:r>
          </a:p>
          <a:p>
            <a:pPr algn="ctr"/>
            <a:endParaRPr lang="da-DK" dirty="0">
              <a:latin typeface="Noteworthy Light" panose="02000400000000000000" pitchFamily="2" charset="77"/>
              <a:ea typeface="Noteworthy Light" panose="02000400000000000000" pitchFamily="2" charset="77"/>
            </a:endParaRPr>
          </a:p>
          <a:p>
            <a:pPr algn="ctr"/>
            <a:r>
              <a:rPr lang="da-DK" sz="2600" dirty="0">
                <a:latin typeface="Noteworthy Light" panose="02000400000000000000" pitchFamily="2" charset="77"/>
                <a:ea typeface="Noteworthy Light" panose="02000400000000000000" pitchFamily="2" charset="77"/>
              </a:rPr>
              <a:t>STORT TILLYKKE, </a:t>
            </a:r>
          </a:p>
          <a:p>
            <a:pPr algn="ctr"/>
            <a:r>
              <a:rPr lang="da-DK" sz="2600" dirty="0">
                <a:latin typeface="Noteworthy Light" panose="02000400000000000000" pitchFamily="2" charset="77"/>
                <a:ea typeface="Noteworthy Light" panose="02000400000000000000" pitchFamily="2" charset="77"/>
              </a:rPr>
              <a:t>du har gennemført  1. klasse </a:t>
            </a:r>
          </a:p>
          <a:p>
            <a:pPr algn="ctr"/>
            <a:r>
              <a:rPr lang="da-DK" sz="2600" dirty="0">
                <a:latin typeface="Noteworthy Light" panose="02000400000000000000" pitchFamily="2" charset="77"/>
                <a:ea typeface="Noteworthy Light" panose="02000400000000000000" pitchFamily="2" charset="77"/>
              </a:rPr>
              <a:t>og er nu klar til 2. klasse. </a:t>
            </a:r>
          </a:p>
          <a:p>
            <a:pPr algn="ctr"/>
            <a:r>
              <a:rPr lang="da-DK" sz="2600" dirty="0">
                <a:latin typeface="Noteworthy Light" panose="02000400000000000000" pitchFamily="2" charset="77"/>
                <a:ea typeface="Noteworthy Light" panose="02000400000000000000" pitchFamily="2" charset="77"/>
              </a:rPr>
              <a:t>Det er bare sejt gået!!!</a:t>
            </a:r>
          </a:p>
          <a:p>
            <a:pPr algn="ctr"/>
            <a:endParaRPr lang="da-DK" dirty="0">
              <a:latin typeface="Noteworthy Light" panose="02000400000000000000" pitchFamily="2" charset="77"/>
              <a:ea typeface="Noteworthy Light" panose="02000400000000000000" pitchFamily="2" charset="77"/>
            </a:endParaRPr>
          </a:p>
          <a:p>
            <a:pPr algn="ctr"/>
            <a:r>
              <a:rPr lang="da-DK" sz="2400" dirty="0">
                <a:latin typeface="Noteworthy Light" panose="02000400000000000000" pitchFamily="2" charset="77"/>
                <a:ea typeface="Noteworthy Light" panose="02000400000000000000" pitchFamily="2" charset="77"/>
              </a:rPr>
              <a:t>Min yndlingsfarve er:  </a:t>
            </a:r>
          </a:p>
          <a:p>
            <a:pPr algn="ctr"/>
            <a:r>
              <a:rPr lang="da-DK" sz="3200" dirty="0">
                <a:latin typeface="Noteworthy Light" panose="02000400000000000000" pitchFamily="2" charset="77"/>
                <a:ea typeface="Noteworthy Light" panose="02000400000000000000" pitchFamily="2" charset="77"/>
              </a:rPr>
              <a:t>______________</a:t>
            </a:r>
          </a:p>
          <a:p>
            <a:pPr algn="ctr"/>
            <a:endParaRPr lang="da-DK" sz="2000" dirty="0">
              <a:latin typeface="Noteworthy Light" panose="02000400000000000000" pitchFamily="2" charset="77"/>
              <a:ea typeface="Noteworthy Light" panose="02000400000000000000" pitchFamily="2" charset="77"/>
            </a:endParaRPr>
          </a:p>
          <a:p>
            <a:pPr algn="ctr"/>
            <a:r>
              <a:rPr lang="da-DK" sz="2400" dirty="0">
                <a:latin typeface="Noteworthy Light" panose="02000400000000000000" pitchFamily="2" charset="77"/>
                <a:ea typeface="Noteworthy Light" panose="02000400000000000000" pitchFamily="2" charset="77"/>
              </a:rPr>
              <a:t>Det bedste ved skolen er: </a:t>
            </a:r>
          </a:p>
          <a:p>
            <a:pPr algn="ctr"/>
            <a:r>
              <a:rPr lang="da-DK" sz="3200" dirty="0">
                <a:latin typeface="Noteworthy Light" panose="02000400000000000000" pitchFamily="2" charset="77"/>
                <a:ea typeface="Noteworthy Light" panose="02000400000000000000" pitchFamily="2" charset="77"/>
              </a:rPr>
              <a:t>________________</a:t>
            </a:r>
          </a:p>
          <a:p>
            <a:pPr algn="ctr"/>
            <a:endParaRPr lang="da-DK" sz="2000" dirty="0">
              <a:latin typeface="Noteworthy Light" panose="02000400000000000000" pitchFamily="2" charset="77"/>
              <a:ea typeface="Noteworthy Light" panose="02000400000000000000" pitchFamily="2" charset="77"/>
            </a:endParaRPr>
          </a:p>
          <a:p>
            <a:pPr algn="ctr"/>
            <a:r>
              <a:rPr lang="da-DK" sz="2400" dirty="0">
                <a:latin typeface="Noteworthy Light" panose="02000400000000000000" pitchFamily="2" charset="77"/>
                <a:ea typeface="Noteworthy Light" panose="02000400000000000000" pitchFamily="2" charset="77"/>
              </a:rPr>
              <a:t>Når jeg bliver stor, vil jeg være: </a:t>
            </a:r>
          </a:p>
          <a:p>
            <a:pPr algn="ctr"/>
            <a:r>
              <a:rPr lang="da-DK" sz="3200" dirty="0">
                <a:latin typeface="Noteworthy Light" panose="02000400000000000000" pitchFamily="2" charset="77"/>
                <a:ea typeface="Noteworthy Light" panose="02000400000000000000" pitchFamily="2" charset="77"/>
              </a:rPr>
              <a:t>_________________</a:t>
            </a:r>
          </a:p>
          <a:p>
            <a:pPr algn="ctr"/>
            <a:endParaRPr lang="da-DK" dirty="0">
              <a:latin typeface="Noteworthy Light" panose="02000400000000000000" pitchFamily="2" charset="77"/>
              <a:ea typeface="Noteworthy Light" panose="02000400000000000000" pitchFamily="2" charset="77"/>
            </a:endParaRPr>
          </a:p>
          <a:p>
            <a:pPr algn="ctr"/>
            <a:endParaRPr lang="da-DK" dirty="0">
              <a:latin typeface="Noteworthy Light" panose="02000400000000000000" pitchFamily="2" charset="77"/>
              <a:ea typeface="Noteworthy Light" panose="02000400000000000000" pitchFamily="2" charset="77"/>
            </a:endParaRPr>
          </a:p>
          <a:p>
            <a:endParaRPr lang="da-DK" dirty="0"/>
          </a:p>
        </p:txBody>
      </p:sp>
    </p:spTree>
    <p:extLst>
      <p:ext uri="{BB962C8B-B14F-4D97-AF65-F5344CB8AC3E}">
        <p14:creationId xmlns:p14="http://schemas.microsoft.com/office/powerpoint/2010/main" val="2720438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E3E7"/>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73E56C55-F5E9-FF4E-9369-A3A1F06268E2}"/>
              </a:ext>
            </a:extLst>
          </p:cNvPr>
          <p:cNvSpPr/>
          <p:nvPr/>
        </p:nvSpPr>
        <p:spPr>
          <a:xfrm>
            <a:off x="153878" y="96502"/>
            <a:ext cx="6534477" cy="9180001"/>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ekstfelt 5">
            <a:extLst>
              <a:ext uri="{FF2B5EF4-FFF2-40B4-BE49-F238E27FC236}">
                <a16:creationId xmlns:a16="http://schemas.microsoft.com/office/drawing/2014/main" id="{C03CCA10-B65F-4042-9432-D1ECE21D2CD7}"/>
              </a:ext>
            </a:extLst>
          </p:cNvPr>
          <p:cNvSpPr txBox="1"/>
          <p:nvPr/>
        </p:nvSpPr>
        <p:spPr>
          <a:xfrm>
            <a:off x="-15766" y="9416122"/>
            <a:ext cx="6873766" cy="461665"/>
          </a:xfrm>
          <a:prstGeom prst="rect">
            <a:avLst/>
          </a:prstGeom>
          <a:noFill/>
        </p:spPr>
        <p:txBody>
          <a:bodyPr wrap="square" rtlCol="0">
            <a:spAutoFit/>
          </a:bodyPr>
          <a:lstStyle/>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Diplom 2019/2020</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Udarbejdet af Sanne Pogager/LærerNemt – udgivet på BubbleMinds.dk</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Husk, at indberette dette materiale til Copydan, hvis du er Copydan skole</a:t>
            </a:r>
          </a:p>
        </p:txBody>
      </p:sp>
      <p:pic>
        <p:nvPicPr>
          <p:cNvPr id="3" name="Billede 2" descr="Et billede, der indeholder skilt&#10;&#10;Automatisk genereret beskrivelse">
            <a:extLst>
              <a:ext uri="{FF2B5EF4-FFF2-40B4-BE49-F238E27FC236}">
                <a16:creationId xmlns:a16="http://schemas.microsoft.com/office/drawing/2014/main" id="{8DE4F63A-7642-1449-9DFF-C14F9B80FEC1}"/>
              </a:ext>
            </a:extLst>
          </p:cNvPr>
          <p:cNvPicPr>
            <a:picLocks noChangeAspect="1"/>
          </p:cNvPicPr>
          <p:nvPr/>
        </p:nvPicPr>
        <p:blipFill>
          <a:blip r:embed="rId2"/>
          <a:stretch>
            <a:fillRect/>
          </a:stretch>
        </p:blipFill>
        <p:spPr>
          <a:xfrm>
            <a:off x="6210000" y="9276503"/>
            <a:ext cx="576000" cy="576000"/>
          </a:xfrm>
          <a:prstGeom prst="rect">
            <a:avLst/>
          </a:prstGeom>
        </p:spPr>
      </p:pic>
      <p:grpSp>
        <p:nvGrpSpPr>
          <p:cNvPr id="2" name="Gruppe 1">
            <a:extLst>
              <a:ext uri="{FF2B5EF4-FFF2-40B4-BE49-F238E27FC236}">
                <a16:creationId xmlns:a16="http://schemas.microsoft.com/office/drawing/2014/main" id="{AB032E7B-27F1-FD46-8B09-A900C8291997}"/>
              </a:ext>
            </a:extLst>
          </p:cNvPr>
          <p:cNvGrpSpPr/>
          <p:nvPr/>
        </p:nvGrpSpPr>
        <p:grpSpPr>
          <a:xfrm>
            <a:off x="202700" y="-43116"/>
            <a:ext cx="6534477" cy="9319618"/>
            <a:chOff x="202700" y="-43116"/>
            <a:chExt cx="6534477" cy="9319618"/>
          </a:xfrm>
        </p:grpSpPr>
        <p:pic>
          <p:nvPicPr>
            <p:cNvPr id="7" name="Billede 6" descr="Et billede, der indeholder bord, stor&#10;&#10;Automatisk genereret beskrivelse">
              <a:extLst>
                <a:ext uri="{FF2B5EF4-FFF2-40B4-BE49-F238E27FC236}">
                  <a16:creationId xmlns:a16="http://schemas.microsoft.com/office/drawing/2014/main" id="{7CFE563D-580E-DE44-96B3-B21CA16D3F84}"/>
                </a:ext>
              </a:extLst>
            </p:cNvPr>
            <p:cNvPicPr>
              <a:picLocks noChangeAspect="1"/>
            </p:cNvPicPr>
            <p:nvPr/>
          </p:nvPicPr>
          <p:blipFill rotWithShape="1">
            <a:blip r:embed="rId3"/>
            <a:srcRect t="16402"/>
            <a:stretch/>
          </p:blipFill>
          <p:spPr>
            <a:xfrm>
              <a:off x="202700" y="-43116"/>
              <a:ext cx="6534477" cy="2159784"/>
            </a:xfrm>
            <a:prstGeom prst="rect">
              <a:avLst/>
            </a:prstGeom>
          </p:spPr>
        </p:pic>
        <p:pic>
          <p:nvPicPr>
            <p:cNvPr id="28" name="Billede 27">
              <a:extLst>
                <a:ext uri="{FF2B5EF4-FFF2-40B4-BE49-F238E27FC236}">
                  <a16:creationId xmlns:a16="http://schemas.microsoft.com/office/drawing/2014/main" id="{8AB83C12-4D70-4640-A6D3-23BA969CA671}"/>
                </a:ext>
              </a:extLst>
            </p:cNvPr>
            <p:cNvPicPr>
              <a:picLocks noChangeAspect="1"/>
            </p:cNvPicPr>
            <p:nvPr/>
          </p:nvPicPr>
          <p:blipFill rotWithShape="1">
            <a:blip r:embed="rId4"/>
            <a:srcRect t="20247"/>
            <a:stretch/>
          </p:blipFill>
          <p:spPr>
            <a:xfrm>
              <a:off x="2444109" y="7579443"/>
              <a:ext cx="2127891" cy="1697059"/>
            </a:xfrm>
            <a:prstGeom prst="rect">
              <a:avLst/>
            </a:prstGeom>
          </p:spPr>
        </p:pic>
      </p:grpSp>
      <p:sp>
        <p:nvSpPr>
          <p:cNvPr id="27" name="Tekstfelt 26">
            <a:extLst>
              <a:ext uri="{FF2B5EF4-FFF2-40B4-BE49-F238E27FC236}">
                <a16:creationId xmlns:a16="http://schemas.microsoft.com/office/drawing/2014/main" id="{FB2EFA3A-C77A-4F47-8CE5-C35F50BA7424}"/>
              </a:ext>
            </a:extLst>
          </p:cNvPr>
          <p:cNvSpPr txBox="1"/>
          <p:nvPr/>
        </p:nvSpPr>
        <p:spPr>
          <a:xfrm>
            <a:off x="282850" y="1613634"/>
            <a:ext cx="6215150" cy="7355860"/>
          </a:xfrm>
          <a:prstGeom prst="rect">
            <a:avLst/>
          </a:prstGeom>
          <a:noFill/>
        </p:spPr>
        <p:txBody>
          <a:bodyPr wrap="square" rtlCol="0">
            <a:spAutoFit/>
          </a:bodyPr>
          <a:lstStyle/>
          <a:p>
            <a:pPr algn="ctr"/>
            <a:r>
              <a:rPr lang="da-DK" sz="6600" b="1" dirty="0">
                <a:latin typeface="Noteworthy Light" panose="02000400000000000000" pitchFamily="2" charset="77"/>
                <a:ea typeface="Noteworthy Light" panose="02000400000000000000" pitchFamily="2" charset="77"/>
              </a:rPr>
              <a:t>DIPLOM</a:t>
            </a:r>
          </a:p>
          <a:p>
            <a:pPr algn="ctr"/>
            <a:r>
              <a:rPr lang="da-DK" sz="2000" dirty="0">
                <a:latin typeface="Noteworthy Light" panose="02000400000000000000" pitchFamily="2" charset="77"/>
                <a:ea typeface="Noteworthy Light" panose="02000400000000000000" pitchFamily="2" charset="77"/>
              </a:rPr>
              <a:t>Skoleåret 2019/2020</a:t>
            </a:r>
            <a:endParaRPr lang="da-DK" sz="1600" dirty="0">
              <a:latin typeface="Noteworthy Light" panose="02000400000000000000" pitchFamily="2" charset="77"/>
              <a:ea typeface="Noteworthy Light" panose="02000400000000000000" pitchFamily="2" charset="77"/>
            </a:endParaRPr>
          </a:p>
          <a:p>
            <a:pPr algn="ctr"/>
            <a:endParaRPr lang="da-DK" b="1" dirty="0">
              <a:latin typeface="Noteworthy Light" panose="02000400000000000000" pitchFamily="2" charset="77"/>
              <a:ea typeface="Noteworthy Light" panose="02000400000000000000" pitchFamily="2" charset="77"/>
            </a:endParaRPr>
          </a:p>
          <a:p>
            <a:pPr algn="ctr"/>
            <a:r>
              <a:rPr lang="da-DK" sz="2600" dirty="0">
                <a:latin typeface="Noteworthy Light" panose="02000400000000000000" pitchFamily="2" charset="77"/>
                <a:ea typeface="Noteworthy Light" panose="02000400000000000000" pitchFamily="2" charset="77"/>
              </a:rPr>
              <a:t>Kære ____________</a:t>
            </a:r>
          </a:p>
          <a:p>
            <a:pPr algn="ctr"/>
            <a:endParaRPr lang="da-DK" dirty="0">
              <a:latin typeface="Noteworthy Light" panose="02000400000000000000" pitchFamily="2" charset="77"/>
              <a:ea typeface="Noteworthy Light" panose="02000400000000000000" pitchFamily="2" charset="77"/>
            </a:endParaRPr>
          </a:p>
          <a:p>
            <a:pPr algn="ctr"/>
            <a:r>
              <a:rPr lang="da-DK" sz="2600" dirty="0">
                <a:latin typeface="Noteworthy Light" panose="02000400000000000000" pitchFamily="2" charset="77"/>
                <a:ea typeface="Noteworthy Light" panose="02000400000000000000" pitchFamily="2" charset="77"/>
              </a:rPr>
              <a:t>STORT TILLYKKE, </a:t>
            </a:r>
          </a:p>
          <a:p>
            <a:pPr algn="ctr"/>
            <a:r>
              <a:rPr lang="da-DK" sz="2600" dirty="0">
                <a:latin typeface="Noteworthy Light" panose="02000400000000000000" pitchFamily="2" charset="77"/>
                <a:ea typeface="Noteworthy Light" panose="02000400000000000000" pitchFamily="2" charset="77"/>
              </a:rPr>
              <a:t>du har gennemført  1. klasse </a:t>
            </a:r>
          </a:p>
          <a:p>
            <a:pPr algn="ctr"/>
            <a:r>
              <a:rPr lang="da-DK" sz="2600" dirty="0">
                <a:latin typeface="Noteworthy Light" panose="02000400000000000000" pitchFamily="2" charset="77"/>
                <a:ea typeface="Noteworthy Light" panose="02000400000000000000" pitchFamily="2" charset="77"/>
              </a:rPr>
              <a:t>og er nu klar til 2. klasse. </a:t>
            </a:r>
          </a:p>
          <a:p>
            <a:pPr algn="ctr"/>
            <a:r>
              <a:rPr lang="da-DK" sz="2600" dirty="0">
                <a:latin typeface="Noteworthy Light" panose="02000400000000000000" pitchFamily="2" charset="77"/>
                <a:ea typeface="Noteworthy Light" panose="02000400000000000000" pitchFamily="2" charset="77"/>
              </a:rPr>
              <a:t>Det er bare sejt gået!!!</a:t>
            </a:r>
          </a:p>
          <a:p>
            <a:pPr algn="ctr"/>
            <a:endParaRPr lang="da-DK" dirty="0">
              <a:latin typeface="Noteworthy Light" panose="02000400000000000000" pitchFamily="2" charset="77"/>
              <a:ea typeface="Noteworthy Light" panose="02000400000000000000" pitchFamily="2" charset="77"/>
            </a:endParaRPr>
          </a:p>
          <a:p>
            <a:pPr algn="ctr"/>
            <a:r>
              <a:rPr lang="da-DK" sz="2400" dirty="0">
                <a:latin typeface="Noteworthy Light" panose="02000400000000000000" pitchFamily="2" charset="77"/>
                <a:ea typeface="Noteworthy Light" panose="02000400000000000000" pitchFamily="2" charset="77"/>
              </a:rPr>
              <a:t>	Min yndlingsfarve er:  ________________</a:t>
            </a:r>
          </a:p>
          <a:p>
            <a:pPr algn="ctr"/>
            <a:endParaRPr lang="da-DK" sz="2000" dirty="0">
              <a:latin typeface="Noteworthy Light" panose="02000400000000000000" pitchFamily="2" charset="77"/>
              <a:ea typeface="Noteworthy Light" panose="02000400000000000000" pitchFamily="2" charset="77"/>
            </a:endParaRPr>
          </a:p>
          <a:p>
            <a:pPr algn="ctr"/>
            <a:r>
              <a:rPr lang="da-DK" sz="2400" dirty="0">
                <a:latin typeface="Noteworthy Light" panose="02000400000000000000" pitchFamily="2" charset="77"/>
                <a:ea typeface="Noteworthy Light" panose="02000400000000000000" pitchFamily="2" charset="77"/>
              </a:rPr>
              <a:t>	Det bedste ved skolen er: ______________</a:t>
            </a:r>
          </a:p>
          <a:p>
            <a:pPr algn="ctr"/>
            <a:endParaRPr lang="da-DK" sz="2000" dirty="0">
              <a:latin typeface="Noteworthy Light" panose="02000400000000000000" pitchFamily="2" charset="77"/>
              <a:ea typeface="Noteworthy Light" panose="02000400000000000000" pitchFamily="2" charset="77"/>
            </a:endParaRPr>
          </a:p>
          <a:p>
            <a:pPr algn="ctr"/>
            <a:r>
              <a:rPr lang="da-DK" sz="2400" dirty="0">
                <a:latin typeface="Noteworthy Light" panose="02000400000000000000" pitchFamily="2" charset="77"/>
                <a:ea typeface="Noteworthy Light" panose="02000400000000000000" pitchFamily="2" charset="77"/>
              </a:rPr>
              <a:t>	Når jeg bliver stor, vil jeg være: __________</a:t>
            </a:r>
          </a:p>
          <a:p>
            <a:pPr algn="ctr"/>
            <a:endParaRPr lang="da-DK" sz="2400" dirty="0">
              <a:latin typeface="Noteworthy Light" panose="02000400000000000000" pitchFamily="2" charset="77"/>
              <a:ea typeface="Noteworthy Light" panose="02000400000000000000" pitchFamily="2" charset="77"/>
            </a:endParaRPr>
          </a:p>
          <a:p>
            <a:pPr algn="ctr"/>
            <a:endParaRPr lang="da-DK" dirty="0">
              <a:latin typeface="Noteworthy Light" panose="02000400000000000000" pitchFamily="2" charset="77"/>
              <a:ea typeface="Noteworthy Light" panose="02000400000000000000" pitchFamily="2" charset="77"/>
            </a:endParaRPr>
          </a:p>
          <a:p>
            <a:pPr algn="ctr"/>
            <a:endParaRPr lang="da-DK" dirty="0">
              <a:latin typeface="Noteworthy Light" panose="02000400000000000000" pitchFamily="2" charset="77"/>
              <a:ea typeface="Noteworthy Light" panose="02000400000000000000" pitchFamily="2" charset="77"/>
            </a:endParaRPr>
          </a:p>
          <a:p>
            <a:endParaRPr lang="da-DK" dirty="0"/>
          </a:p>
        </p:txBody>
      </p:sp>
    </p:spTree>
    <p:extLst>
      <p:ext uri="{BB962C8B-B14F-4D97-AF65-F5344CB8AC3E}">
        <p14:creationId xmlns:p14="http://schemas.microsoft.com/office/powerpoint/2010/main" val="186777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3E7"/>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73E56C55-F5E9-FF4E-9369-A3A1F06268E2}"/>
              </a:ext>
            </a:extLst>
          </p:cNvPr>
          <p:cNvSpPr/>
          <p:nvPr/>
        </p:nvSpPr>
        <p:spPr>
          <a:xfrm>
            <a:off x="153878" y="96502"/>
            <a:ext cx="6534477" cy="9180001"/>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7" name="Tekstfelt 26">
            <a:extLst>
              <a:ext uri="{FF2B5EF4-FFF2-40B4-BE49-F238E27FC236}">
                <a16:creationId xmlns:a16="http://schemas.microsoft.com/office/drawing/2014/main" id="{FB2EFA3A-C77A-4F47-8CE5-C35F50BA7424}"/>
              </a:ext>
            </a:extLst>
          </p:cNvPr>
          <p:cNvSpPr txBox="1"/>
          <p:nvPr/>
        </p:nvSpPr>
        <p:spPr>
          <a:xfrm>
            <a:off x="282850" y="1613634"/>
            <a:ext cx="6215150" cy="8279190"/>
          </a:xfrm>
          <a:prstGeom prst="rect">
            <a:avLst/>
          </a:prstGeom>
          <a:noFill/>
        </p:spPr>
        <p:txBody>
          <a:bodyPr wrap="square" rtlCol="0">
            <a:spAutoFit/>
          </a:bodyPr>
          <a:lstStyle/>
          <a:p>
            <a:pPr algn="ctr"/>
            <a:r>
              <a:rPr lang="da-DK" sz="6600" b="1" dirty="0">
                <a:latin typeface="Noteworthy Light" panose="02000400000000000000" pitchFamily="2" charset="77"/>
                <a:ea typeface="Noteworthy Light" panose="02000400000000000000" pitchFamily="2" charset="77"/>
              </a:rPr>
              <a:t>DIPLOM</a:t>
            </a:r>
          </a:p>
          <a:p>
            <a:pPr algn="ctr"/>
            <a:r>
              <a:rPr lang="da-DK" sz="2000" dirty="0">
                <a:latin typeface="Noteworthy Light" panose="02000400000000000000" pitchFamily="2" charset="77"/>
                <a:ea typeface="Noteworthy Light" panose="02000400000000000000" pitchFamily="2" charset="77"/>
              </a:rPr>
              <a:t>Skoleåret 2019/2020</a:t>
            </a:r>
            <a:endParaRPr lang="da-DK" sz="1600" dirty="0">
              <a:latin typeface="Noteworthy Light" panose="02000400000000000000" pitchFamily="2" charset="77"/>
              <a:ea typeface="Noteworthy Light" panose="02000400000000000000" pitchFamily="2" charset="77"/>
            </a:endParaRPr>
          </a:p>
          <a:p>
            <a:pPr algn="ctr"/>
            <a:endParaRPr lang="da-DK" b="1" dirty="0">
              <a:latin typeface="Noteworthy Light" panose="02000400000000000000" pitchFamily="2" charset="77"/>
              <a:ea typeface="Noteworthy Light" panose="02000400000000000000" pitchFamily="2" charset="77"/>
            </a:endParaRPr>
          </a:p>
          <a:p>
            <a:pPr algn="ctr"/>
            <a:r>
              <a:rPr lang="da-DK" sz="2600" dirty="0">
                <a:latin typeface="Noteworthy Light" panose="02000400000000000000" pitchFamily="2" charset="77"/>
                <a:ea typeface="Noteworthy Light" panose="02000400000000000000" pitchFamily="2" charset="77"/>
              </a:rPr>
              <a:t>Kære ____________</a:t>
            </a:r>
          </a:p>
          <a:p>
            <a:pPr algn="ctr"/>
            <a:endParaRPr lang="da-DK" dirty="0">
              <a:latin typeface="Noteworthy Light" panose="02000400000000000000" pitchFamily="2" charset="77"/>
              <a:ea typeface="Noteworthy Light" panose="02000400000000000000" pitchFamily="2" charset="77"/>
            </a:endParaRPr>
          </a:p>
          <a:p>
            <a:pPr algn="ctr"/>
            <a:r>
              <a:rPr lang="da-DK" sz="2600" dirty="0">
                <a:latin typeface="Noteworthy Light" panose="02000400000000000000" pitchFamily="2" charset="77"/>
                <a:ea typeface="Noteworthy Light" panose="02000400000000000000" pitchFamily="2" charset="77"/>
              </a:rPr>
              <a:t>STORT TILLYKKE, </a:t>
            </a:r>
          </a:p>
          <a:p>
            <a:pPr algn="ctr"/>
            <a:r>
              <a:rPr lang="da-DK" sz="2600" dirty="0">
                <a:latin typeface="Noteworthy Light" panose="02000400000000000000" pitchFamily="2" charset="77"/>
                <a:ea typeface="Noteworthy Light" panose="02000400000000000000" pitchFamily="2" charset="77"/>
              </a:rPr>
              <a:t>du har gennemført  1. klasse </a:t>
            </a:r>
          </a:p>
          <a:p>
            <a:pPr algn="ctr"/>
            <a:r>
              <a:rPr lang="da-DK" sz="2600" dirty="0">
                <a:latin typeface="Noteworthy Light" panose="02000400000000000000" pitchFamily="2" charset="77"/>
                <a:ea typeface="Noteworthy Light" panose="02000400000000000000" pitchFamily="2" charset="77"/>
              </a:rPr>
              <a:t>og er nu klar til 2. klasse. </a:t>
            </a:r>
          </a:p>
          <a:p>
            <a:pPr algn="ctr"/>
            <a:r>
              <a:rPr lang="da-DK" sz="2600" dirty="0">
                <a:latin typeface="Noteworthy Light" panose="02000400000000000000" pitchFamily="2" charset="77"/>
                <a:ea typeface="Noteworthy Light" panose="02000400000000000000" pitchFamily="2" charset="77"/>
              </a:rPr>
              <a:t>Det er bare sejt gået!!!</a:t>
            </a:r>
          </a:p>
          <a:p>
            <a:pPr algn="ctr"/>
            <a:endParaRPr lang="da-DK" dirty="0">
              <a:latin typeface="Noteworthy Light" panose="02000400000000000000" pitchFamily="2" charset="77"/>
              <a:ea typeface="Noteworthy Light" panose="02000400000000000000" pitchFamily="2" charset="77"/>
            </a:endParaRPr>
          </a:p>
          <a:p>
            <a:pPr algn="ctr"/>
            <a:r>
              <a:rPr lang="da-DK" sz="2400" dirty="0">
                <a:latin typeface="Noteworthy Light" panose="02000400000000000000" pitchFamily="2" charset="77"/>
                <a:ea typeface="Noteworthy Light" panose="02000400000000000000" pitchFamily="2" charset="77"/>
              </a:rPr>
              <a:t>Min yndlingsfarve er:  </a:t>
            </a:r>
          </a:p>
          <a:p>
            <a:pPr algn="ctr"/>
            <a:r>
              <a:rPr lang="da-DK" sz="3200" dirty="0">
                <a:latin typeface="Noteworthy Light" panose="02000400000000000000" pitchFamily="2" charset="77"/>
                <a:ea typeface="Noteworthy Light" panose="02000400000000000000" pitchFamily="2" charset="77"/>
              </a:rPr>
              <a:t>______________</a:t>
            </a:r>
          </a:p>
          <a:p>
            <a:pPr algn="ctr"/>
            <a:endParaRPr lang="da-DK" sz="2000" dirty="0">
              <a:latin typeface="Noteworthy Light" panose="02000400000000000000" pitchFamily="2" charset="77"/>
              <a:ea typeface="Noteworthy Light" panose="02000400000000000000" pitchFamily="2" charset="77"/>
            </a:endParaRPr>
          </a:p>
          <a:p>
            <a:pPr algn="ctr"/>
            <a:r>
              <a:rPr lang="da-DK" sz="2400" dirty="0">
                <a:latin typeface="Noteworthy Light" panose="02000400000000000000" pitchFamily="2" charset="77"/>
                <a:ea typeface="Noteworthy Light" panose="02000400000000000000" pitchFamily="2" charset="77"/>
              </a:rPr>
              <a:t>Det bedste ved skolen er: </a:t>
            </a:r>
          </a:p>
          <a:p>
            <a:pPr algn="ctr"/>
            <a:r>
              <a:rPr lang="da-DK" sz="3200" dirty="0">
                <a:latin typeface="Noteworthy Light" panose="02000400000000000000" pitchFamily="2" charset="77"/>
                <a:ea typeface="Noteworthy Light" panose="02000400000000000000" pitchFamily="2" charset="77"/>
              </a:rPr>
              <a:t>________________</a:t>
            </a:r>
          </a:p>
          <a:p>
            <a:pPr algn="ctr"/>
            <a:endParaRPr lang="da-DK" sz="2000" dirty="0">
              <a:latin typeface="Noteworthy Light" panose="02000400000000000000" pitchFamily="2" charset="77"/>
              <a:ea typeface="Noteworthy Light" panose="02000400000000000000" pitchFamily="2" charset="77"/>
            </a:endParaRPr>
          </a:p>
          <a:p>
            <a:pPr algn="ctr"/>
            <a:r>
              <a:rPr lang="da-DK" sz="2400" dirty="0">
                <a:latin typeface="Noteworthy Light" panose="02000400000000000000" pitchFamily="2" charset="77"/>
                <a:ea typeface="Noteworthy Light" panose="02000400000000000000" pitchFamily="2" charset="77"/>
              </a:rPr>
              <a:t>Når jeg bliver stor, vil jeg være: </a:t>
            </a:r>
          </a:p>
          <a:p>
            <a:pPr algn="ctr"/>
            <a:r>
              <a:rPr lang="da-DK" sz="3200" dirty="0">
                <a:latin typeface="Noteworthy Light" panose="02000400000000000000" pitchFamily="2" charset="77"/>
                <a:ea typeface="Noteworthy Light" panose="02000400000000000000" pitchFamily="2" charset="77"/>
              </a:rPr>
              <a:t>_________________</a:t>
            </a:r>
          </a:p>
          <a:p>
            <a:pPr algn="ctr"/>
            <a:endParaRPr lang="da-DK" dirty="0">
              <a:latin typeface="Noteworthy Light" panose="02000400000000000000" pitchFamily="2" charset="77"/>
              <a:ea typeface="Noteworthy Light" panose="02000400000000000000" pitchFamily="2" charset="77"/>
            </a:endParaRPr>
          </a:p>
          <a:p>
            <a:pPr algn="ctr"/>
            <a:endParaRPr lang="da-DK" dirty="0">
              <a:latin typeface="Noteworthy Light" panose="02000400000000000000" pitchFamily="2" charset="77"/>
              <a:ea typeface="Noteworthy Light" panose="02000400000000000000" pitchFamily="2" charset="77"/>
            </a:endParaRPr>
          </a:p>
          <a:p>
            <a:endParaRPr lang="da-DK" dirty="0"/>
          </a:p>
        </p:txBody>
      </p:sp>
      <p:sp>
        <p:nvSpPr>
          <p:cNvPr id="6" name="Tekstfelt 5">
            <a:extLst>
              <a:ext uri="{FF2B5EF4-FFF2-40B4-BE49-F238E27FC236}">
                <a16:creationId xmlns:a16="http://schemas.microsoft.com/office/drawing/2014/main" id="{C03CCA10-B65F-4042-9432-D1ECE21D2CD7}"/>
              </a:ext>
            </a:extLst>
          </p:cNvPr>
          <p:cNvSpPr txBox="1"/>
          <p:nvPr/>
        </p:nvSpPr>
        <p:spPr>
          <a:xfrm>
            <a:off x="-15766" y="9416122"/>
            <a:ext cx="6873766" cy="461665"/>
          </a:xfrm>
          <a:prstGeom prst="rect">
            <a:avLst/>
          </a:prstGeom>
          <a:noFill/>
        </p:spPr>
        <p:txBody>
          <a:bodyPr wrap="square" rtlCol="0">
            <a:spAutoFit/>
          </a:bodyPr>
          <a:lstStyle/>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Diplom 2019/2020</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Udarbejdet af Sanne Pogager/LærerNemt – udgivet på BubbleMinds.dk</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Husk, at indberette dette materiale til Copydan, hvis du er Copydan skole</a:t>
            </a:r>
          </a:p>
        </p:txBody>
      </p:sp>
      <p:pic>
        <p:nvPicPr>
          <p:cNvPr id="3" name="Billede 2" descr="Et billede, der indeholder skilt&#10;&#10;Automatisk genereret beskrivelse">
            <a:extLst>
              <a:ext uri="{FF2B5EF4-FFF2-40B4-BE49-F238E27FC236}">
                <a16:creationId xmlns:a16="http://schemas.microsoft.com/office/drawing/2014/main" id="{8DE4F63A-7642-1449-9DFF-C14F9B80FEC1}"/>
              </a:ext>
            </a:extLst>
          </p:cNvPr>
          <p:cNvPicPr>
            <a:picLocks noChangeAspect="1"/>
          </p:cNvPicPr>
          <p:nvPr/>
        </p:nvPicPr>
        <p:blipFill>
          <a:blip r:embed="rId2"/>
          <a:stretch>
            <a:fillRect/>
          </a:stretch>
        </p:blipFill>
        <p:spPr>
          <a:xfrm>
            <a:off x="6210000" y="9276503"/>
            <a:ext cx="576000" cy="576000"/>
          </a:xfrm>
          <a:prstGeom prst="rect">
            <a:avLst/>
          </a:prstGeom>
        </p:spPr>
      </p:pic>
      <p:grpSp>
        <p:nvGrpSpPr>
          <p:cNvPr id="5" name="Gruppe 4">
            <a:extLst>
              <a:ext uri="{FF2B5EF4-FFF2-40B4-BE49-F238E27FC236}">
                <a16:creationId xmlns:a16="http://schemas.microsoft.com/office/drawing/2014/main" id="{0EB76857-C7D1-A249-9AC9-4CD54F98005D}"/>
              </a:ext>
            </a:extLst>
          </p:cNvPr>
          <p:cNvGrpSpPr/>
          <p:nvPr/>
        </p:nvGrpSpPr>
        <p:grpSpPr>
          <a:xfrm>
            <a:off x="202700" y="-43116"/>
            <a:ext cx="6534477" cy="8505496"/>
            <a:chOff x="202700" y="-43116"/>
            <a:chExt cx="6534477" cy="8505496"/>
          </a:xfrm>
        </p:grpSpPr>
        <p:pic>
          <p:nvPicPr>
            <p:cNvPr id="20" name="Billede 19" descr="Et billede, der indeholder bord, værelse, tegning&#10;&#10;Automatisk genereret beskrivelse">
              <a:extLst>
                <a:ext uri="{FF2B5EF4-FFF2-40B4-BE49-F238E27FC236}">
                  <a16:creationId xmlns:a16="http://schemas.microsoft.com/office/drawing/2014/main" id="{9632DDA9-7A97-0C4D-A0C7-A5CE50901568}"/>
                </a:ext>
              </a:extLst>
            </p:cNvPr>
            <p:cNvPicPr>
              <a:picLocks noChangeAspect="1"/>
            </p:cNvPicPr>
            <p:nvPr/>
          </p:nvPicPr>
          <p:blipFill>
            <a:blip r:embed="rId3"/>
            <a:stretch>
              <a:fillRect/>
            </a:stretch>
          </p:blipFill>
          <p:spPr>
            <a:xfrm rot="21157210">
              <a:off x="374821" y="5950854"/>
              <a:ext cx="1336207" cy="2511526"/>
            </a:xfrm>
            <a:prstGeom prst="rect">
              <a:avLst/>
            </a:prstGeom>
          </p:spPr>
        </p:pic>
        <p:pic>
          <p:nvPicPr>
            <p:cNvPr id="11" name="Billede 10" descr="Et billede, der indeholder bord, værelse, tegning&#10;&#10;Automatisk genereret beskrivelse">
              <a:extLst>
                <a:ext uri="{FF2B5EF4-FFF2-40B4-BE49-F238E27FC236}">
                  <a16:creationId xmlns:a16="http://schemas.microsoft.com/office/drawing/2014/main" id="{A87E8E61-41CA-BE42-A9E3-973705BCC406}"/>
                </a:ext>
              </a:extLst>
            </p:cNvPr>
            <p:cNvPicPr>
              <a:picLocks noChangeAspect="1"/>
            </p:cNvPicPr>
            <p:nvPr/>
          </p:nvPicPr>
          <p:blipFill>
            <a:blip r:embed="rId3"/>
            <a:stretch>
              <a:fillRect/>
            </a:stretch>
          </p:blipFill>
          <p:spPr>
            <a:xfrm rot="442790" flipH="1">
              <a:off x="5083179" y="5943207"/>
              <a:ext cx="1336207" cy="2511526"/>
            </a:xfrm>
            <a:prstGeom prst="rect">
              <a:avLst/>
            </a:prstGeom>
          </p:spPr>
        </p:pic>
        <p:pic>
          <p:nvPicPr>
            <p:cNvPr id="7" name="Billede 6" descr="Et billede, der indeholder bord, stor&#10;&#10;Automatisk genereret beskrivelse">
              <a:extLst>
                <a:ext uri="{FF2B5EF4-FFF2-40B4-BE49-F238E27FC236}">
                  <a16:creationId xmlns:a16="http://schemas.microsoft.com/office/drawing/2014/main" id="{7CFE563D-580E-DE44-96B3-B21CA16D3F84}"/>
                </a:ext>
              </a:extLst>
            </p:cNvPr>
            <p:cNvPicPr>
              <a:picLocks noChangeAspect="1"/>
            </p:cNvPicPr>
            <p:nvPr/>
          </p:nvPicPr>
          <p:blipFill rotWithShape="1">
            <a:blip r:embed="rId4"/>
            <a:srcRect t="16402"/>
            <a:stretch/>
          </p:blipFill>
          <p:spPr>
            <a:xfrm>
              <a:off x="202700" y="-43116"/>
              <a:ext cx="6534477" cy="2159784"/>
            </a:xfrm>
            <a:prstGeom prst="rect">
              <a:avLst/>
            </a:prstGeom>
          </p:spPr>
        </p:pic>
      </p:grpSp>
    </p:spTree>
    <p:extLst>
      <p:ext uri="{BB962C8B-B14F-4D97-AF65-F5344CB8AC3E}">
        <p14:creationId xmlns:p14="http://schemas.microsoft.com/office/powerpoint/2010/main" val="2343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E3E7"/>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73E56C55-F5E9-FF4E-9369-A3A1F06268E2}"/>
              </a:ext>
            </a:extLst>
          </p:cNvPr>
          <p:cNvSpPr/>
          <p:nvPr/>
        </p:nvSpPr>
        <p:spPr>
          <a:xfrm>
            <a:off x="181115" y="137278"/>
            <a:ext cx="6534477" cy="918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ekstfelt 5">
            <a:extLst>
              <a:ext uri="{FF2B5EF4-FFF2-40B4-BE49-F238E27FC236}">
                <a16:creationId xmlns:a16="http://schemas.microsoft.com/office/drawing/2014/main" id="{C03CCA10-B65F-4042-9432-D1ECE21D2CD7}"/>
              </a:ext>
            </a:extLst>
          </p:cNvPr>
          <p:cNvSpPr txBox="1"/>
          <p:nvPr/>
        </p:nvSpPr>
        <p:spPr>
          <a:xfrm>
            <a:off x="-15766" y="9416122"/>
            <a:ext cx="6873766" cy="461665"/>
          </a:xfrm>
          <a:prstGeom prst="rect">
            <a:avLst/>
          </a:prstGeom>
          <a:noFill/>
        </p:spPr>
        <p:txBody>
          <a:bodyPr wrap="square" rtlCol="0">
            <a:spAutoFit/>
          </a:bodyPr>
          <a:lstStyle/>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Diplom 2019/2020</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Udarbejdet af Sanne Pogager/LærerNemt – udgivet på BubbleMinds.dk</a:t>
            </a:r>
          </a:p>
          <a:p>
            <a:pPr algn="ctr"/>
            <a:r>
              <a:rPr lang="da-DK" sz="800" dirty="0">
                <a:solidFill>
                  <a:srgbClr val="3E6680"/>
                </a:solidFill>
                <a:latin typeface="Noteworthy Light" panose="02000400000000000000" pitchFamily="2" charset="77"/>
                <a:ea typeface="Noteworthy Light" panose="02000400000000000000" pitchFamily="2" charset="77"/>
                <a:cs typeface="Al Nile" pitchFamily="2" charset="-78"/>
              </a:rPr>
              <a:t>Husk, at indberette dette materiale til Copydan, hvis du er Copydan skole</a:t>
            </a:r>
          </a:p>
        </p:txBody>
      </p:sp>
      <p:pic>
        <p:nvPicPr>
          <p:cNvPr id="3" name="Billede 2" descr="Et billede, der indeholder skilt&#10;&#10;Automatisk genereret beskrivelse">
            <a:extLst>
              <a:ext uri="{FF2B5EF4-FFF2-40B4-BE49-F238E27FC236}">
                <a16:creationId xmlns:a16="http://schemas.microsoft.com/office/drawing/2014/main" id="{8DE4F63A-7642-1449-9DFF-C14F9B80FEC1}"/>
              </a:ext>
            </a:extLst>
          </p:cNvPr>
          <p:cNvPicPr>
            <a:picLocks noChangeAspect="1"/>
          </p:cNvPicPr>
          <p:nvPr/>
        </p:nvPicPr>
        <p:blipFill>
          <a:blip r:embed="rId2"/>
          <a:stretch>
            <a:fillRect/>
          </a:stretch>
        </p:blipFill>
        <p:spPr>
          <a:xfrm>
            <a:off x="6210000" y="9276503"/>
            <a:ext cx="576000" cy="576000"/>
          </a:xfrm>
          <a:prstGeom prst="rect">
            <a:avLst/>
          </a:prstGeom>
        </p:spPr>
      </p:pic>
      <p:sp>
        <p:nvSpPr>
          <p:cNvPr id="7" name="Tekstfelt 6">
            <a:extLst>
              <a:ext uri="{FF2B5EF4-FFF2-40B4-BE49-F238E27FC236}">
                <a16:creationId xmlns:a16="http://schemas.microsoft.com/office/drawing/2014/main" id="{CEA75B3C-3093-2A40-8C5C-1AF05DEE2E95}"/>
              </a:ext>
            </a:extLst>
          </p:cNvPr>
          <p:cNvSpPr txBox="1"/>
          <p:nvPr/>
        </p:nvSpPr>
        <p:spPr>
          <a:xfrm>
            <a:off x="346841" y="380056"/>
            <a:ext cx="6148551" cy="7663636"/>
          </a:xfrm>
          <a:prstGeom prst="rect">
            <a:avLst/>
          </a:prstGeom>
          <a:noFill/>
        </p:spPr>
        <p:txBody>
          <a:bodyPr wrap="square" rtlCol="0">
            <a:spAutoFit/>
          </a:bodyPr>
          <a:lstStyle/>
          <a:p>
            <a:r>
              <a:rPr lang="da-DK" sz="2400" dirty="0">
                <a:latin typeface="Noteworthy Light" panose="02000400000000000000" pitchFamily="2" charset="77"/>
                <a:ea typeface="Noteworthy Light" panose="02000400000000000000" pitchFamily="2" charset="77"/>
              </a:rPr>
              <a:t>Om udgivelsen</a:t>
            </a:r>
          </a:p>
          <a:p>
            <a:endParaRPr lang="da-DK" sz="1600" dirty="0">
              <a:latin typeface="Noteworthy Light" panose="02000400000000000000" pitchFamily="2" charset="77"/>
              <a:ea typeface="Noteworthy Light" panose="02000400000000000000" pitchFamily="2" charset="77"/>
            </a:endParaRPr>
          </a:p>
          <a:p>
            <a:endParaRPr lang="da-DK" sz="1600" dirty="0">
              <a:latin typeface="Noteworthy Light" panose="02000400000000000000" pitchFamily="2" charset="77"/>
              <a:ea typeface="Noteworthy Light" panose="02000400000000000000" pitchFamily="2" charset="77"/>
            </a:endParaRPr>
          </a:p>
          <a:p>
            <a:endParaRPr lang="da-DK" sz="1600" dirty="0">
              <a:latin typeface="Noteworthy Light" panose="02000400000000000000" pitchFamily="2" charset="77"/>
              <a:ea typeface="Noteworthy Light" panose="02000400000000000000" pitchFamily="2" charset="77"/>
            </a:endParaRPr>
          </a:p>
          <a:p>
            <a:pPr algn="ct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Tak, fordi du hentede mit materiale </a:t>
            </a:r>
            <a:r>
              <a:rPr lang="da-DK" sz="1600" dirty="0">
                <a:latin typeface="Noteworthy Light" panose="02000400000000000000" pitchFamily="2" charset="77"/>
                <a:ea typeface="Noteworthy Light" panose="02000400000000000000" pitchFamily="2" charset="77"/>
                <a:cs typeface="Microsoft GothicNeo" panose="020B0500000101010101" pitchFamily="34" charset="-127"/>
                <a:sym typeface="Wingdings" pitchFamily="2" charset="2"/>
              </a:rPr>
              <a:t></a:t>
            </a:r>
            <a:endParaRPr lang="da-DK" sz="1600" dirty="0">
              <a:latin typeface="Noteworthy Light" panose="02000400000000000000" pitchFamily="2" charset="77"/>
              <a:ea typeface="Noteworthy Light" panose="02000400000000000000" pitchFamily="2" charset="77"/>
              <a:cs typeface="Microsoft GothicNeo" panose="020B0500000101010101" pitchFamily="34" charset="-127"/>
            </a:endParaRPr>
          </a:p>
          <a:p>
            <a:pPr algn="ct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Håber du og dine elever kan få glæde af det. </a:t>
            </a:r>
          </a:p>
          <a:p>
            <a:pPr algn="ctr"/>
            <a:endParaRPr lang="da-DK" sz="1600" dirty="0">
              <a:latin typeface="Noteworthy Light" panose="02000400000000000000" pitchFamily="2" charset="77"/>
              <a:ea typeface="Noteworthy Light" panose="02000400000000000000" pitchFamily="2" charset="77"/>
              <a:cs typeface="Microsoft GothicNeo" panose="020B0500000101010101" pitchFamily="34" charset="-127"/>
            </a:endParaRPr>
          </a:p>
          <a:p>
            <a:pPr algn="ct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Dette materiale er udarbejdet af Sanne Pogager/LærerNemt og udgivet på BubbleMinds.dk Hvis du har spørgsmål eller kommentarer til mit materiale, er du meget velkommen til at skrive til mig på: sannepogager@gmail.com</a:t>
            </a:r>
            <a:r>
              <a:rPr lang="da-DK" sz="1600" i="1" dirty="0">
                <a:solidFill>
                  <a:srgbClr val="347691"/>
                </a:solidFill>
                <a:latin typeface="Noteworthy Light" panose="02000400000000000000" pitchFamily="2" charset="77"/>
                <a:ea typeface="Noteworthy Light" panose="02000400000000000000" pitchFamily="2" charset="77"/>
                <a:cs typeface="Microsoft GothicNeo" panose="020B0500000101010101" pitchFamily="34" charset="-127"/>
              </a:rPr>
              <a:t> </a:t>
            </a:r>
          </a:p>
          <a:p>
            <a:pPr algn="ctr"/>
            <a:endParaRPr lang="da-DK" sz="1600" dirty="0">
              <a:latin typeface="Noteworthy Light" panose="02000400000000000000" pitchFamily="2" charset="77"/>
              <a:ea typeface="Noteworthy Light" panose="02000400000000000000" pitchFamily="2" charset="77"/>
              <a:cs typeface="Microsoft GothicNeo" panose="020B0500000101010101" pitchFamily="34" charset="-127"/>
            </a:endParaRPr>
          </a:p>
          <a:p>
            <a:pPr algn="ct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Husk, dette materiale er nu dit. Du kan tage materialet med dig, hvis du flytter skole. Du må gerne have materialet liggende på både dine computere og din tablet, og du må printe det til eget brug – og naturligvis gerne kopiere til din egen undervisning. Men du må IKKE lave fildeling eller udlevere kopier til dine kollegaer og venner.</a:t>
            </a:r>
          </a:p>
          <a:p>
            <a:pPr algn="ctr"/>
            <a:endParaRPr lang="da-DK" sz="1600" dirty="0">
              <a:latin typeface="Noteworthy Light" panose="02000400000000000000" pitchFamily="2" charset="77"/>
              <a:ea typeface="Noteworthy Light" panose="02000400000000000000" pitchFamily="2" charset="77"/>
              <a:cs typeface="Microsoft GothicNeo" panose="020B0500000101010101" pitchFamily="34" charset="-127"/>
            </a:endParaRPr>
          </a:p>
          <a:p>
            <a:pPr algn="ct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Husk at indberette til Copydan, HVIS din skole er udvalgt som kontrolskole.</a:t>
            </a:r>
          </a:p>
          <a:p>
            <a:pPr algn="ctr"/>
            <a:endParaRPr lang="da-DK" sz="1600" dirty="0">
              <a:latin typeface="Noteworthy Light" panose="02000400000000000000" pitchFamily="2" charset="77"/>
              <a:ea typeface="Noteworthy Light" panose="02000400000000000000" pitchFamily="2" charset="77"/>
              <a:cs typeface="Microsoft GothicNeo" panose="020B0500000101010101" pitchFamily="34" charset="-127"/>
            </a:endParaRPr>
          </a:p>
          <a:p>
            <a:pPr algn="ct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 Illustrationerne/rammen i materialet er hentet her: </a:t>
            </a:r>
          </a:p>
          <a:p>
            <a:pPr algn="ctr"/>
            <a:r>
              <a:rPr lang="da-DK" sz="1600" dirty="0" err="1">
                <a:latin typeface="Noteworthy Light" panose="02000400000000000000" pitchFamily="2" charset="77"/>
                <a:ea typeface="Noteworthy Light" panose="02000400000000000000" pitchFamily="2" charset="77"/>
                <a:cs typeface="Microsoft GothicNeo" panose="020B0500000101010101" pitchFamily="34" charset="-127"/>
              </a:rPr>
              <a:t>www.pixabay.com</a:t>
            </a:r>
            <a:endParaRPr lang="da-DK" sz="1600" dirty="0">
              <a:latin typeface="Noteworthy Light" panose="02000400000000000000" pitchFamily="2" charset="77"/>
              <a:ea typeface="Noteworthy Light" panose="02000400000000000000" pitchFamily="2" charset="77"/>
              <a:cs typeface="Microsoft GothicNeo" panose="020B0500000101010101" pitchFamily="34" charset="-127"/>
            </a:endParaRPr>
          </a:p>
          <a:p>
            <a:pPr algn="ctr"/>
            <a:endParaRPr lang="da-DK" sz="1600" i="1" dirty="0">
              <a:solidFill>
                <a:srgbClr val="347691"/>
              </a:solidFill>
              <a:latin typeface="Noteworthy Light" panose="02000400000000000000" pitchFamily="2" charset="77"/>
              <a:ea typeface="Noteworthy Light" panose="02000400000000000000" pitchFamily="2" charset="77"/>
              <a:cs typeface="Microsoft GothicNeo" panose="020B0500000101010101" pitchFamily="34" charset="-127"/>
            </a:endParaRPr>
          </a:p>
          <a:p>
            <a:pPr algn="ctr"/>
            <a:endParaRPr lang="da-DK" sz="1600" i="1" dirty="0">
              <a:solidFill>
                <a:srgbClr val="347691"/>
              </a:solidFill>
              <a:latin typeface="Noteworthy Light" panose="02000400000000000000" pitchFamily="2" charset="77"/>
              <a:ea typeface="Noteworthy Light" panose="02000400000000000000" pitchFamily="2" charset="77"/>
              <a:cs typeface="Microsoft GothicNeo" panose="020B0500000101010101" pitchFamily="34" charset="-127"/>
            </a:endParaRPr>
          </a:p>
          <a:p>
            <a:pPr algn="ctr"/>
            <a:endParaRPr lang="da-DK" sz="1600" i="1" dirty="0">
              <a:solidFill>
                <a:srgbClr val="347691"/>
              </a:solidFill>
              <a:latin typeface="Noteworthy Light" panose="02000400000000000000" pitchFamily="2" charset="77"/>
              <a:ea typeface="Noteworthy Light" panose="02000400000000000000" pitchFamily="2" charset="77"/>
              <a:cs typeface="Microsoft GothicNeo" panose="020B0500000101010101" pitchFamily="34" charset="-127"/>
            </a:endParaRPr>
          </a:p>
          <a:p>
            <a:pPr algn="ctr"/>
            <a:endParaRPr lang="da-DK" sz="1600" dirty="0">
              <a:latin typeface="Noteworthy Light" panose="02000400000000000000" pitchFamily="2" charset="77"/>
              <a:ea typeface="Noteworthy Light" panose="02000400000000000000" pitchFamily="2" charset="77"/>
              <a:cs typeface="Microsoft GothicNeo" panose="020B0500000101010101" pitchFamily="34" charset="-127"/>
            </a:endParaRPr>
          </a:p>
          <a:p>
            <a:pPr algn="ct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Skrifttypen den der brugt i dette materialer hedder </a:t>
            </a:r>
            <a:r>
              <a:rPr lang="da-DK" sz="1600" i="1" dirty="0">
                <a:latin typeface="Noteworthy Light" panose="02000400000000000000" pitchFamily="2" charset="77"/>
                <a:ea typeface="Noteworthy Light" panose="02000400000000000000" pitchFamily="2" charset="77"/>
                <a:cs typeface="Microsoft GothicNeo" panose="020B0500000101010101" pitchFamily="34" charset="-127"/>
              </a:rPr>
              <a:t>Letters for </a:t>
            </a:r>
            <a:r>
              <a:rPr lang="da-DK" sz="1600" i="1" dirty="0" err="1">
                <a:latin typeface="Noteworthy Light" panose="02000400000000000000" pitchFamily="2" charset="77"/>
                <a:ea typeface="Noteworthy Light" panose="02000400000000000000" pitchFamily="2" charset="77"/>
                <a:cs typeface="Microsoft GothicNeo" panose="020B0500000101010101" pitchFamily="34" charset="-127"/>
              </a:rPr>
              <a:t>Learnes</a:t>
            </a:r>
            <a:r>
              <a:rPr lang="da-DK" sz="1600" i="1" dirty="0">
                <a:latin typeface="Noteworthy Light" panose="02000400000000000000" pitchFamily="2" charset="77"/>
                <a:ea typeface="Noteworthy Light" panose="02000400000000000000" pitchFamily="2" charset="77"/>
                <a:cs typeface="Microsoft GothicNeo" panose="020B0500000101010101" pitchFamily="34" charset="-127"/>
              </a:rPr>
              <a:t> og er anvendt med denne tilladelse:  </a:t>
            </a:r>
            <a:r>
              <a:rPr lang="da-DK" sz="1600" dirty="0" err="1">
                <a:latin typeface="Noteworthy Light" panose="02000400000000000000" pitchFamily="2" charset="77"/>
                <a:ea typeface="Noteworthy Light" panose="02000400000000000000" pitchFamily="2" charset="77"/>
                <a:cs typeface="Microsoft GothicNeo" panose="020B0500000101010101" pitchFamily="34" charset="-127"/>
              </a:rPr>
              <a:t>ttps</a:t>
            </a: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a:t>
            </a:r>
            <a:r>
              <a:rPr lang="da-DK" sz="1600" dirty="0" err="1">
                <a:latin typeface="Noteworthy Light" panose="02000400000000000000" pitchFamily="2" charset="77"/>
                <a:ea typeface="Noteworthy Light" panose="02000400000000000000" pitchFamily="2" charset="77"/>
                <a:cs typeface="Microsoft GothicNeo" panose="020B0500000101010101" pitchFamily="34" charset="-127"/>
              </a:rPr>
              <a:t>brittneymurphydesign.com</a:t>
            </a: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a:t>
            </a:r>
            <a:r>
              <a:rPr lang="da-DK" sz="1600" dirty="0" err="1">
                <a:latin typeface="Noteworthy Light" panose="02000400000000000000" pitchFamily="2" charset="77"/>
                <a:ea typeface="Noteworthy Light" panose="02000400000000000000" pitchFamily="2" charset="77"/>
                <a:cs typeface="Microsoft GothicNeo" panose="020B0500000101010101" pitchFamily="34" charset="-127"/>
              </a:rPr>
              <a:t>downloads</a:t>
            </a: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/letters-for-</a:t>
            </a:r>
            <a:r>
              <a:rPr lang="da-DK" sz="1600" dirty="0" err="1">
                <a:latin typeface="Noteworthy Light" panose="02000400000000000000" pitchFamily="2" charset="77"/>
                <a:ea typeface="Noteworthy Light" panose="02000400000000000000" pitchFamily="2" charset="77"/>
                <a:cs typeface="Microsoft GothicNeo" panose="020B0500000101010101" pitchFamily="34" charset="-127"/>
              </a:rPr>
              <a:t>learners</a:t>
            </a: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-font-</a:t>
            </a:r>
            <a:r>
              <a:rPr lang="da-DK" sz="1600" dirty="0" err="1">
                <a:latin typeface="Noteworthy Light" panose="02000400000000000000" pitchFamily="2" charset="77"/>
                <a:ea typeface="Noteworthy Light" panose="02000400000000000000" pitchFamily="2" charset="77"/>
                <a:cs typeface="Microsoft GothicNeo" panose="020B0500000101010101" pitchFamily="34" charset="-127"/>
              </a:rPr>
              <a:t>family</a:t>
            </a:r>
            <a:r>
              <a:rPr lang="da-DK" sz="1600" dirty="0">
                <a:latin typeface="Noteworthy Light" panose="02000400000000000000" pitchFamily="2" charset="77"/>
                <a:ea typeface="Noteworthy Light" panose="02000400000000000000" pitchFamily="2" charset="77"/>
                <a:cs typeface="Microsoft GothicNeo" panose="020B0500000101010101" pitchFamily="34" charset="-127"/>
              </a:rPr>
              <a:t>/</a:t>
            </a:r>
          </a:p>
          <a:p>
            <a:pPr algn="ctr"/>
            <a:endParaRPr lang="da-DK" dirty="0">
              <a:latin typeface="Noteworthy Light" panose="02000400000000000000" pitchFamily="2" charset="77"/>
              <a:ea typeface="Noteworthy Light" panose="02000400000000000000" pitchFamily="2" charset="77"/>
              <a:cs typeface="Microsoft GothicNeo" panose="020B0500000101010101" pitchFamily="34" charset="-127"/>
            </a:endParaRPr>
          </a:p>
          <a:p>
            <a:endParaRPr lang="da-DK" dirty="0"/>
          </a:p>
        </p:txBody>
      </p:sp>
      <p:pic>
        <p:nvPicPr>
          <p:cNvPr id="8" name="Billede 7" descr="Et billede, der indeholder skilt, tegning&#10;&#10;Automatisk genereret beskrivelse">
            <a:extLst>
              <a:ext uri="{FF2B5EF4-FFF2-40B4-BE49-F238E27FC236}">
                <a16:creationId xmlns:a16="http://schemas.microsoft.com/office/drawing/2014/main" id="{9B986ADC-65A2-D74C-831C-601714C9550F}"/>
              </a:ext>
            </a:extLst>
          </p:cNvPr>
          <p:cNvPicPr>
            <a:picLocks noChangeAspect="1"/>
          </p:cNvPicPr>
          <p:nvPr/>
        </p:nvPicPr>
        <p:blipFill>
          <a:blip r:embed="rId3"/>
          <a:stretch>
            <a:fillRect/>
          </a:stretch>
        </p:blipFill>
        <p:spPr>
          <a:xfrm>
            <a:off x="3069000" y="5741232"/>
            <a:ext cx="720000" cy="720000"/>
          </a:xfrm>
          <a:prstGeom prst="rect">
            <a:avLst/>
          </a:prstGeom>
        </p:spPr>
      </p:pic>
    </p:spTree>
    <p:extLst>
      <p:ext uri="{BB962C8B-B14F-4D97-AF65-F5344CB8AC3E}">
        <p14:creationId xmlns:p14="http://schemas.microsoft.com/office/powerpoint/2010/main" val="299264385"/>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7359</TotalTime>
  <Words>730</Words>
  <Application>Microsoft Macintosh PowerPoint</Application>
  <PresentationFormat>A4-papir (210 x 297 mm)</PresentationFormat>
  <Paragraphs>131</Paragraphs>
  <Slides>7</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7</vt:i4>
      </vt:variant>
    </vt:vector>
  </HeadingPairs>
  <TitlesOfParts>
    <vt:vector size="12" baseType="lpstr">
      <vt:lpstr>Arial</vt:lpstr>
      <vt:lpstr>Calibri</vt:lpstr>
      <vt:lpstr>Calibri Light</vt:lpstr>
      <vt:lpstr>Noteworthy Light</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Sanne Pogager Jensen Soendersoeskolen</dc:creator>
  <cp:lastModifiedBy>Sanne Pogager Jensen Soendersoeskolen</cp:lastModifiedBy>
  <cp:revision>39</cp:revision>
  <dcterms:created xsi:type="dcterms:W3CDTF">2020-06-14T08:01:48Z</dcterms:created>
  <dcterms:modified xsi:type="dcterms:W3CDTF">2020-06-24T20:43:54Z</dcterms:modified>
</cp:coreProperties>
</file>