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124" d="100"/>
          <a:sy n="124" d="100"/>
        </p:scale>
        <p:origin x="58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E2490F6-72AB-4457-8BA4-ADEDF76E95F2}" type="datetimeFigureOut">
              <a:rPr lang="da-DK" smtClean="0"/>
              <a:t>14/04/2020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177935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E2490F6-72AB-4457-8BA4-ADEDF76E95F2}" type="datetimeFigureOut">
              <a:rPr lang="da-DK" smtClean="0"/>
              <a:t>14/04/2020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388056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E2490F6-72AB-4457-8BA4-ADEDF76E95F2}" type="datetimeFigureOut">
              <a:rPr lang="da-DK" smtClean="0"/>
              <a:t>14/04/2020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123259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E2490F6-72AB-4457-8BA4-ADEDF76E95F2}" type="datetimeFigureOut">
              <a:rPr lang="da-DK" smtClean="0"/>
              <a:t>14/04/2020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93683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9E2490F6-72AB-4457-8BA4-ADEDF76E95F2}" type="datetimeFigureOut">
              <a:rPr lang="da-DK" smtClean="0"/>
              <a:t>14/04/2020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32518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E2490F6-72AB-4457-8BA4-ADEDF76E95F2}" type="datetimeFigureOut">
              <a:rPr lang="da-DK" smtClean="0"/>
              <a:t>14/04/2020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383514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E2490F6-72AB-4457-8BA4-ADEDF76E95F2}" type="datetimeFigureOut">
              <a:rPr lang="da-DK" smtClean="0"/>
              <a:t>14/04/2020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351708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9E2490F6-72AB-4457-8BA4-ADEDF76E95F2}" type="datetimeFigureOut">
              <a:rPr lang="da-DK" smtClean="0"/>
              <a:t>14/04/2020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2262061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E2490F6-72AB-4457-8BA4-ADEDF76E95F2}" type="datetimeFigureOut">
              <a:rPr lang="da-DK" smtClean="0"/>
              <a:t>14/04/2020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298710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9E2490F6-72AB-4457-8BA4-ADEDF76E95F2}" type="datetimeFigureOut">
              <a:rPr lang="da-DK" smtClean="0"/>
              <a:t>14/04/2020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273657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9E2490F6-72AB-4457-8BA4-ADEDF76E95F2}" type="datetimeFigureOut">
              <a:rPr lang="da-DK" smtClean="0"/>
              <a:t>14/04/2020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A89C49B-D6B7-4ED7-94D9-5469FA5B5C4D}" type="slidenum">
              <a:rPr lang="da-DK" smtClean="0"/>
              <a:t>‹nr.›</a:t>
            </a:fld>
            <a:endParaRPr lang="da-DK"/>
          </a:p>
        </p:txBody>
      </p:sp>
    </p:spTree>
    <p:extLst>
      <p:ext uri="{BB962C8B-B14F-4D97-AF65-F5344CB8AC3E}">
        <p14:creationId xmlns:p14="http://schemas.microsoft.com/office/powerpoint/2010/main" val="117314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490F6-72AB-4457-8BA4-ADEDF76E95F2}" type="datetimeFigureOut">
              <a:rPr lang="da-DK" smtClean="0"/>
              <a:t>14/04/2020</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9C49B-D6B7-4ED7-94D9-5469FA5B5C4D}" type="slidenum">
              <a:rPr lang="da-DK" smtClean="0"/>
              <a:t>‹nr.›</a:t>
            </a:fld>
            <a:endParaRPr lang="da-DK"/>
          </a:p>
        </p:txBody>
      </p:sp>
    </p:spTree>
    <p:extLst>
      <p:ext uri="{BB962C8B-B14F-4D97-AF65-F5344CB8AC3E}">
        <p14:creationId xmlns:p14="http://schemas.microsoft.com/office/powerpoint/2010/main" val="1649751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witter.com/RMadridInfo/status/1239902482131714049" TargetMode="Externa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pixabay.com/" TargetMode="External"/><Relationship Id="rId2" Type="http://schemas.openxmlformats.org/officeDocument/2006/relationships/hyperlink" Target="mailto:leneskjold@hotmail.com"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BD85AC7-A7B5-3F4C-B9A9-B3702C6D297E}"/>
              </a:ext>
            </a:extLst>
          </p:cNvPr>
          <p:cNvSpPr/>
          <p:nvPr/>
        </p:nvSpPr>
        <p:spPr>
          <a:xfrm>
            <a:off x="1397285" y="318499"/>
            <a:ext cx="9390580" cy="1200329"/>
          </a:xfrm>
          <a:prstGeom prst="rect">
            <a:avLst/>
          </a:prstGeom>
          <a:noFill/>
        </p:spPr>
        <p:txBody>
          <a:bodyPr wrap="square" lIns="91440" tIns="45720" rIns="91440" bIns="45720">
            <a:spAutoFit/>
          </a:bodyPr>
          <a:lstStyle/>
          <a:p>
            <a:pPr algn="ctr"/>
            <a:r>
              <a:rPr lang="da-DK" sz="7200" b="1">
                <a:ln w="9525">
                  <a:solidFill>
                    <a:schemeClr val="bg1"/>
                  </a:solidFill>
                  <a:prstDash val="solid"/>
                </a:ln>
                <a:effectLst>
                  <a:outerShdw blurRad="12700" dist="38100" dir="2700000" algn="tl" rotWithShape="0">
                    <a:schemeClr val="bg1">
                      <a:lumMod val="50000"/>
                    </a:schemeClr>
                  </a:outerShdw>
                </a:effectLst>
              </a:rPr>
              <a:t>Toiletpapirsmatematik</a:t>
            </a:r>
            <a:endParaRPr lang="da-DK" sz="7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Billede 3" descr="Et billede, der indeholder skærmbillede&#10;&#10;Automatisk genereret beskrivelse">
            <a:extLst>
              <a:ext uri="{FF2B5EF4-FFF2-40B4-BE49-F238E27FC236}">
                <a16:creationId xmlns:a16="http://schemas.microsoft.com/office/drawing/2014/main" id="{7E3E3957-885F-2946-BEC6-049A8D444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26979">
            <a:off x="547979" y="1920269"/>
            <a:ext cx="6901402" cy="38820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Billede 5" descr="Et billede, der indeholder skærmbillede&#10;&#10;Automatisk genereret beskrivelse">
            <a:extLst>
              <a:ext uri="{FF2B5EF4-FFF2-40B4-BE49-F238E27FC236}">
                <a16:creationId xmlns:a16="http://schemas.microsoft.com/office/drawing/2014/main" id="{FCF4683D-AB01-8F4C-B88C-FB1C2E4268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27657">
            <a:off x="4715150" y="2049255"/>
            <a:ext cx="6901402" cy="38794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Pladsholder til sidefod 1">
            <a:extLst>
              <a:ext uri="{FF2B5EF4-FFF2-40B4-BE49-F238E27FC236}">
                <a16:creationId xmlns:a16="http://schemas.microsoft.com/office/drawing/2014/main" id="{A676A100-717E-3441-A446-181C14D715BF}"/>
              </a:ext>
            </a:extLst>
          </p:cNvPr>
          <p:cNvSpPr txBox="1">
            <a:spLocks/>
          </p:cNvSpPr>
          <p:nvPr/>
        </p:nvSpPr>
        <p:spPr>
          <a:xfrm>
            <a:off x="2804232" y="6347926"/>
            <a:ext cx="6063902" cy="527403"/>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a:t>Regnehistorier af Lene Skjold og udgivet på BubbleMinds</a:t>
            </a:r>
            <a:br>
              <a:rPr lang="da-DK" dirty="0"/>
            </a:br>
            <a:r>
              <a:rPr lang="da-DK" dirty="0"/>
              <a:t>Husk, at indberette dette materiale til Copydan, hvis du er Copydan skole</a:t>
            </a:r>
          </a:p>
        </p:txBody>
      </p:sp>
    </p:spTree>
    <p:extLst>
      <p:ext uri="{BB962C8B-B14F-4D97-AF65-F5344CB8AC3E}">
        <p14:creationId xmlns:p14="http://schemas.microsoft.com/office/powerpoint/2010/main" val="1522738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ilet Roll, Toiletruller, Toiletpapir, Hvid, Væv"/>
          <p:cNvPicPr>
            <a:picLocks noChangeAspect="1" noChangeArrowheads="1"/>
          </p:cNvPicPr>
          <p:nvPr/>
        </p:nvPicPr>
        <p:blipFill rotWithShape="1">
          <a:blip r:embed="rId2">
            <a:extLst>
              <a:ext uri="{28A0092B-C50C-407E-A947-70E740481C1C}">
                <a14:useLocalDpi xmlns:a14="http://schemas.microsoft.com/office/drawing/2010/main" val="0"/>
              </a:ext>
            </a:extLst>
          </a:blip>
          <a:srcRect l="7911" t="7097" r="5786" b="13060"/>
          <a:stretch/>
        </p:blipFill>
        <p:spPr bwMode="auto">
          <a:xfrm>
            <a:off x="0" y="3547945"/>
            <a:ext cx="2650049" cy="3075272"/>
          </a:xfrm>
          <a:prstGeom prst="rect">
            <a:avLst/>
          </a:prstGeom>
          <a:noFill/>
          <a:extLst>
            <a:ext uri="{909E8E84-426E-40DD-AFC4-6F175D3DCCD1}">
              <a14:hiddenFill xmlns:a14="http://schemas.microsoft.com/office/drawing/2010/main">
                <a:solidFill>
                  <a:srgbClr val="FFFFFF"/>
                </a:solidFill>
              </a14:hiddenFill>
            </a:ext>
          </a:extLst>
        </p:spPr>
      </p:pic>
      <p:sp>
        <p:nvSpPr>
          <p:cNvPr id="3" name="Tekstfelt 2"/>
          <p:cNvSpPr txBox="1"/>
          <p:nvPr/>
        </p:nvSpPr>
        <p:spPr>
          <a:xfrm>
            <a:off x="420262" y="1446550"/>
            <a:ext cx="4431991" cy="1508105"/>
          </a:xfrm>
          <a:prstGeom prst="rect">
            <a:avLst/>
          </a:prstGeom>
          <a:ln w="28575"/>
        </p:spPr>
        <p:style>
          <a:lnRef idx="2">
            <a:schemeClr val="accent6"/>
          </a:lnRef>
          <a:fillRef idx="1">
            <a:schemeClr val="lt1"/>
          </a:fillRef>
          <a:effectRef idx="0">
            <a:schemeClr val="accent6"/>
          </a:effectRef>
          <a:fontRef idx="minor">
            <a:schemeClr val="dk1"/>
          </a:fontRef>
        </p:style>
        <p:txBody>
          <a:bodyPr wrap="square" rtlCol="0">
            <a:spAutoFit/>
          </a:bodyPr>
          <a:lstStyle/>
          <a:p>
            <a:r>
              <a:rPr lang="da-DK" sz="2000" dirty="0">
                <a:latin typeface="Algerian" panose="04020705040A02060702" pitchFamily="82" charset="0"/>
                <a:sym typeface="Wingdings" panose="05000000000000000000" pitchFamily="2" charset="2"/>
              </a:rPr>
              <a:t>Mål</a:t>
            </a:r>
            <a:r>
              <a:rPr lang="da-DK" sz="2000" dirty="0">
                <a:sym typeface="Wingdings" panose="05000000000000000000" pitchFamily="2" charset="2"/>
              </a:rPr>
              <a:t> </a:t>
            </a:r>
            <a:r>
              <a:rPr lang="da-DK" dirty="0">
                <a:sym typeface="Wingdings" panose="05000000000000000000" pitchFamily="2" charset="2"/>
              </a:rPr>
              <a:t>for dagens arbejde er:</a:t>
            </a:r>
          </a:p>
          <a:p>
            <a:pPr marL="742950" lvl="1" indent="-285750">
              <a:buFontTx/>
              <a:buChar char="-"/>
            </a:pPr>
            <a:r>
              <a:rPr lang="da-DK" dirty="0">
                <a:sym typeface="Wingdings" panose="05000000000000000000" pitchFamily="2" charset="2"/>
              </a:rPr>
              <a:t>Blive bedre til at gætte kvalificeret</a:t>
            </a:r>
          </a:p>
          <a:p>
            <a:pPr marL="742950" lvl="1" indent="-285750">
              <a:buFontTx/>
              <a:buChar char="-"/>
            </a:pPr>
            <a:r>
              <a:rPr lang="da-DK" dirty="0">
                <a:sym typeface="Wingdings" panose="05000000000000000000" pitchFamily="2" charset="2"/>
              </a:rPr>
              <a:t>Finde matematikken i hverdagsting</a:t>
            </a:r>
          </a:p>
          <a:p>
            <a:pPr marL="742950" lvl="1" indent="-285750">
              <a:buFontTx/>
              <a:buChar char="-"/>
            </a:pPr>
            <a:r>
              <a:rPr lang="da-DK" dirty="0">
                <a:sym typeface="Wingdings" panose="05000000000000000000" pitchFamily="2" charset="2"/>
              </a:rPr>
              <a:t>Geometriske former</a:t>
            </a:r>
          </a:p>
          <a:p>
            <a:pPr marL="742950" lvl="1" indent="-285750">
              <a:buFontTx/>
              <a:buChar char="-"/>
            </a:pPr>
            <a:r>
              <a:rPr lang="da-DK" dirty="0">
                <a:sym typeface="Wingdings" panose="05000000000000000000" pitchFamily="2" charset="2"/>
              </a:rPr>
              <a:t>Areal og omkreds</a:t>
            </a:r>
          </a:p>
        </p:txBody>
      </p:sp>
      <p:sp>
        <p:nvSpPr>
          <p:cNvPr id="4" name="Tekstfelt 3"/>
          <p:cNvSpPr txBox="1"/>
          <p:nvPr/>
        </p:nvSpPr>
        <p:spPr>
          <a:xfrm>
            <a:off x="6345288" y="3115066"/>
            <a:ext cx="5430521" cy="3231654"/>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da-DK" sz="2000" dirty="0">
                <a:latin typeface="Algerian" panose="04020705040A02060702" pitchFamily="82" charset="0"/>
                <a:sym typeface="Wingdings" panose="05000000000000000000" pitchFamily="2" charset="2"/>
              </a:rPr>
              <a:t>Hvad skal jeg gøre?</a:t>
            </a:r>
          </a:p>
          <a:p>
            <a:pPr marL="342900" indent="-342900">
              <a:buFont typeface="+mj-lt"/>
              <a:buAutoNum type="arabicPeriod"/>
            </a:pPr>
            <a:r>
              <a:rPr lang="da-DK" dirty="0">
                <a:sym typeface="Wingdings" panose="05000000000000000000" pitchFamily="2" charset="2"/>
              </a:rPr>
              <a:t>Start med at beskrive toiletrullens geometriske form. Hvad hedder den og hvad kan du måle på den? (f.eks. højde, diameter, radius…)</a:t>
            </a:r>
          </a:p>
          <a:p>
            <a:pPr marL="342900" indent="-342900">
              <a:buFont typeface="+mj-lt"/>
              <a:buAutoNum type="arabicPeriod"/>
            </a:pPr>
            <a:r>
              <a:rPr lang="da-DK" dirty="0">
                <a:sym typeface="Wingdings" panose="05000000000000000000" pitchFamily="2" charset="2"/>
              </a:rPr>
              <a:t>Derefter skal du </a:t>
            </a:r>
            <a:r>
              <a:rPr lang="da-DK" sz="2400" dirty="0">
                <a:sym typeface="Wingdings" panose="05000000000000000000" pitchFamily="2" charset="2"/>
              </a:rPr>
              <a:t>UNDERSØGE</a:t>
            </a:r>
            <a:r>
              <a:rPr lang="da-DK" dirty="0">
                <a:sym typeface="Wingdings" panose="05000000000000000000" pitchFamily="2" charset="2"/>
              </a:rPr>
              <a:t> mindst 5 ting ved din toiletrulle. </a:t>
            </a:r>
          </a:p>
          <a:p>
            <a:pPr marL="342900" indent="-342900">
              <a:buFont typeface="+mj-lt"/>
              <a:buAutoNum type="arabicPeriod"/>
            </a:pPr>
            <a:r>
              <a:rPr lang="da-DK" dirty="0">
                <a:sym typeface="Wingdings" panose="05000000000000000000" pitchFamily="2" charset="2"/>
              </a:rPr>
              <a:t>Du </a:t>
            </a:r>
            <a:r>
              <a:rPr lang="da-DK" sz="2400" b="1" i="1" dirty="0">
                <a:sym typeface="Wingdings" panose="05000000000000000000" pitchFamily="2" charset="2"/>
              </a:rPr>
              <a:t>kan</a:t>
            </a:r>
            <a:r>
              <a:rPr lang="da-DK" dirty="0">
                <a:sym typeface="Wingdings" panose="05000000000000000000" pitchFamily="2" charset="2"/>
              </a:rPr>
              <a:t> vælge mellem mine forslag (se næste side), men du må også meget gerne finde på dine egne. </a:t>
            </a:r>
          </a:p>
          <a:p>
            <a:pPr marL="342900" indent="-342900">
              <a:buFont typeface="+mj-lt"/>
              <a:buAutoNum type="arabicPeriod"/>
            </a:pPr>
            <a:r>
              <a:rPr lang="da-DK" dirty="0">
                <a:sym typeface="Wingdings" panose="05000000000000000000" pitchFamily="2" charset="2"/>
              </a:rPr>
              <a:t>Du skal for hver ting du undersøger først </a:t>
            </a:r>
            <a:r>
              <a:rPr lang="da-DK" sz="2400" u="sng" dirty="0">
                <a:sym typeface="Wingdings" panose="05000000000000000000" pitchFamily="2" charset="2"/>
              </a:rPr>
              <a:t>gætte</a:t>
            </a:r>
            <a:r>
              <a:rPr lang="da-DK" dirty="0">
                <a:sym typeface="Wingdings" panose="05000000000000000000" pitchFamily="2" charset="2"/>
              </a:rPr>
              <a:t> på resultatet og derefter måle/regne det ud.</a:t>
            </a:r>
            <a:endParaRPr lang="da-DK" dirty="0"/>
          </a:p>
        </p:txBody>
      </p:sp>
      <p:sp>
        <p:nvSpPr>
          <p:cNvPr id="5" name="Tekstfelt 4"/>
          <p:cNvSpPr txBox="1"/>
          <p:nvPr/>
        </p:nvSpPr>
        <p:spPr>
          <a:xfrm>
            <a:off x="6345289" y="205944"/>
            <a:ext cx="5430520" cy="2769989"/>
          </a:xfrm>
          <a:prstGeom prst="rect">
            <a:avLst/>
          </a:prstGeom>
          <a:ln w="28575"/>
        </p:spPr>
        <p:style>
          <a:lnRef idx="2">
            <a:schemeClr val="accent4"/>
          </a:lnRef>
          <a:fillRef idx="1">
            <a:schemeClr val="lt1"/>
          </a:fillRef>
          <a:effectRef idx="0">
            <a:schemeClr val="accent4"/>
          </a:effectRef>
          <a:fontRef idx="minor">
            <a:schemeClr val="dk1"/>
          </a:fontRef>
        </p:style>
        <p:txBody>
          <a:bodyPr wrap="square" rtlCol="0">
            <a:spAutoFit/>
          </a:bodyPr>
          <a:lstStyle/>
          <a:p>
            <a:r>
              <a:rPr lang="da-DK" sz="2000" dirty="0">
                <a:latin typeface="Algerian" panose="04020705040A02060702" pitchFamily="82" charset="0"/>
              </a:rPr>
              <a:t>Produkt</a:t>
            </a:r>
            <a:r>
              <a:rPr lang="da-DK" sz="2000" dirty="0"/>
              <a:t>:</a:t>
            </a:r>
          </a:p>
          <a:p>
            <a:r>
              <a:rPr lang="da-DK" dirty="0">
                <a:sym typeface="Wingdings" panose="05000000000000000000" pitchFamily="2" charset="2"/>
              </a:rPr>
              <a:t>Dine resultater af undersøgelsen, skal du bruge til at lave </a:t>
            </a:r>
            <a:r>
              <a:rPr lang="da-DK" sz="2400" dirty="0">
                <a:sym typeface="Wingdings" panose="05000000000000000000" pitchFamily="2" charset="2"/>
              </a:rPr>
              <a:t>planche på computeren</a:t>
            </a:r>
            <a:r>
              <a:rPr lang="da-DK" dirty="0">
                <a:sym typeface="Wingdings" panose="05000000000000000000" pitchFamily="2" charset="2"/>
              </a:rPr>
              <a:t>, hvor du viser billeder og forklarer/viser, hvad du har arbejdet med og hvilke resultater du er kommet frem til.</a:t>
            </a:r>
          </a:p>
          <a:p>
            <a:r>
              <a:rPr lang="da-DK" dirty="0">
                <a:sym typeface="Wingdings" panose="05000000000000000000" pitchFamily="2" charset="2"/>
              </a:rPr>
              <a:t>Gør det tydeligt, hvad du har arbejdet med, hvad du gættede på og hvad resultatet blev, da du målte/regnede efter.</a:t>
            </a:r>
          </a:p>
          <a:p>
            <a:r>
              <a:rPr lang="da-DK" b="1" dirty="0">
                <a:sym typeface="Wingdings" panose="05000000000000000000" pitchFamily="2" charset="2"/>
              </a:rPr>
              <a:t>Gem den i Matematikmappen i klassemappen i skyen</a:t>
            </a:r>
            <a:endParaRPr lang="da-DK" b="1" dirty="0"/>
          </a:p>
        </p:txBody>
      </p:sp>
      <p:sp>
        <p:nvSpPr>
          <p:cNvPr id="6" name="Rektangel 5"/>
          <p:cNvSpPr/>
          <p:nvPr/>
        </p:nvSpPr>
        <p:spPr>
          <a:xfrm>
            <a:off x="1" y="0"/>
            <a:ext cx="5836182" cy="1446550"/>
          </a:xfrm>
          <a:prstGeom prst="rect">
            <a:avLst/>
          </a:prstGeom>
          <a:noFill/>
        </p:spPr>
        <p:txBody>
          <a:bodyPr wrap="square" lIns="91440" tIns="45720" rIns="91440" bIns="45720">
            <a:spAutoFit/>
          </a:bodyPr>
          <a:lstStyle/>
          <a:p>
            <a:pPr algn="ctr"/>
            <a:r>
              <a:rPr lang="da-DK" sz="4400" b="1" dirty="0">
                <a:ln w="9525">
                  <a:solidFill>
                    <a:schemeClr val="bg1"/>
                  </a:solidFill>
                  <a:prstDash val="solid"/>
                </a:ln>
                <a:effectLst>
                  <a:outerShdw blurRad="12700" dist="38100" dir="2700000" algn="tl" rotWithShape="0">
                    <a:schemeClr val="bg1">
                      <a:lumMod val="50000"/>
                    </a:schemeClr>
                  </a:outerShdw>
                </a:effectLst>
              </a:rPr>
              <a:t>Toiletpapirsmatematik</a:t>
            </a:r>
          </a:p>
          <a:p>
            <a:pPr algn="ctr"/>
            <a:r>
              <a:rPr lang="da-DK"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Onsdag</a:t>
            </a:r>
          </a:p>
        </p:txBody>
      </p:sp>
      <p:sp>
        <p:nvSpPr>
          <p:cNvPr id="10" name="Tekstfelt 9"/>
          <p:cNvSpPr txBox="1"/>
          <p:nvPr/>
        </p:nvSpPr>
        <p:spPr>
          <a:xfrm>
            <a:off x="2452352" y="3114808"/>
            <a:ext cx="3892936" cy="3693319"/>
          </a:xfrm>
          <a:prstGeom prst="rect">
            <a:avLst/>
          </a:prstGeom>
          <a:noFill/>
        </p:spPr>
        <p:txBody>
          <a:bodyPr wrap="square" rtlCol="0">
            <a:spAutoFit/>
          </a:bodyPr>
          <a:lstStyle/>
          <a:p>
            <a:r>
              <a:rPr lang="da-DK" dirty="0"/>
              <a:t>Hvad er et </a:t>
            </a:r>
            <a:r>
              <a:rPr lang="da-DK" b="1" dirty="0">
                <a:solidFill>
                  <a:srgbClr val="FF0000"/>
                </a:solidFill>
              </a:rPr>
              <a:t>KVALIFICERET GÆT</a:t>
            </a:r>
            <a:r>
              <a:rPr lang="da-DK" b="1" dirty="0"/>
              <a:t>?</a:t>
            </a:r>
            <a:endParaRPr lang="da-DK" dirty="0"/>
          </a:p>
          <a:p>
            <a:pPr marL="285750" indent="-285750">
              <a:buFont typeface="Arial" panose="020B0604020202020204" pitchFamily="34" charset="0"/>
              <a:buChar char="•"/>
            </a:pPr>
            <a:r>
              <a:rPr lang="da-DK" dirty="0"/>
              <a:t>At gætte klogt</a:t>
            </a:r>
          </a:p>
          <a:p>
            <a:pPr marL="285750" indent="-285750">
              <a:buFont typeface="Arial" panose="020B0604020202020204" pitchFamily="34" charset="0"/>
              <a:buChar char="•"/>
            </a:pPr>
            <a:r>
              <a:rPr lang="da-DK" dirty="0"/>
              <a:t>At gætte ud fra noget man ved i forvejen</a:t>
            </a:r>
          </a:p>
          <a:p>
            <a:pPr marL="285750" indent="-285750">
              <a:buFont typeface="Arial" panose="020B0604020202020204" pitchFamily="34" charset="0"/>
              <a:buChar char="•"/>
            </a:pPr>
            <a:r>
              <a:rPr lang="da-DK" dirty="0"/>
              <a:t>At lave et overslag</a:t>
            </a:r>
          </a:p>
          <a:p>
            <a:pPr marL="285750" indent="-285750">
              <a:buFont typeface="Arial" panose="020B0604020202020204" pitchFamily="34" charset="0"/>
              <a:buChar char="•"/>
            </a:pPr>
            <a:r>
              <a:rPr lang="da-DK" dirty="0"/>
              <a:t>At tænke over hvordan matematikken kan hjælpe en</a:t>
            </a:r>
          </a:p>
          <a:p>
            <a:pPr marL="285750" indent="-285750">
              <a:buFont typeface="Arial" panose="020B0604020202020204" pitchFamily="34" charset="0"/>
              <a:buChar char="•"/>
            </a:pPr>
            <a:endParaRPr lang="da-DK" dirty="0"/>
          </a:p>
          <a:p>
            <a:r>
              <a:rPr lang="da-DK" dirty="0"/>
              <a:t>Hvad er et </a:t>
            </a:r>
            <a:r>
              <a:rPr lang="da-DK" dirty="0">
                <a:solidFill>
                  <a:srgbClr val="FF0000"/>
                </a:solidFill>
              </a:rPr>
              <a:t>dårligt gæt</a:t>
            </a:r>
            <a:r>
              <a:rPr lang="da-DK" dirty="0"/>
              <a:t>?</a:t>
            </a:r>
          </a:p>
          <a:p>
            <a:pPr marL="285750" indent="-285750">
              <a:buFont typeface="Arial" panose="020B0604020202020204" pitchFamily="34" charset="0"/>
              <a:buChar char="•"/>
            </a:pPr>
            <a:r>
              <a:rPr lang="da-DK" dirty="0"/>
              <a:t>Når man bare siger et tal uden at tænke sig om.</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p:txBody>
      </p:sp>
      <p:sp>
        <p:nvSpPr>
          <p:cNvPr id="8" name="Pladsholder til sidefod 1">
            <a:extLst>
              <a:ext uri="{FF2B5EF4-FFF2-40B4-BE49-F238E27FC236}">
                <a16:creationId xmlns:a16="http://schemas.microsoft.com/office/drawing/2014/main" id="{198CB57D-33B3-C24D-8FD2-FF464FC62CA6}"/>
              </a:ext>
            </a:extLst>
          </p:cNvPr>
          <p:cNvSpPr>
            <a:spLocks noGrp="1"/>
          </p:cNvSpPr>
          <p:nvPr>
            <p:ph type="ftr" sz="quarter" idx="11"/>
          </p:nvPr>
        </p:nvSpPr>
        <p:spPr>
          <a:xfrm>
            <a:off x="385905" y="9181397"/>
            <a:ext cx="6063902" cy="527403"/>
          </a:xfrm>
        </p:spPr>
        <p:txBody>
          <a:bodyPr/>
          <a:lstStyle/>
          <a:p>
            <a:r>
              <a:rPr lang="da-DK" sz="1200" dirty="0"/>
              <a:t>Regnehistorier af Lene Skjold og udgivet på BubbleMinds</a:t>
            </a:r>
            <a:br>
              <a:rPr lang="da-DK" sz="1200" dirty="0"/>
            </a:br>
            <a:r>
              <a:rPr lang="da-DK" sz="1200" dirty="0"/>
              <a:t>Husk, at indberette dette materiale til Copydan, hvis du er Copydan skole</a:t>
            </a:r>
          </a:p>
        </p:txBody>
      </p:sp>
      <p:sp>
        <p:nvSpPr>
          <p:cNvPr id="9" name="Pladsholder til sidefod 1">
            <a:extLst>
              <a:ext uri="{FF2B5EF4-FFF2-40B4-BE49-F238E27FC236}">
                <a16:creationId xmlns:a16="http://schemas.microsoft.com/office/drawing/2014/main" id="{A9A1793B-3C17-3541-A121-99C9A616FED9}"/>
              </a:ext>
            </a:extLst>
          </p:cNvPr>
          <p:cNvSpPr txBox="1">
            <a:spLocks/>
          </p:cNvSpPr>
          <p:nvPr/>
        </p:nvSpPr>
        <p:spPr>
          <a:xfrm>
            <a:off x="2804232" y="6347926"/>
            <a:ext cx="6063902" cy="527403"/>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a:t>Regnehistorier af Lene Skjold og udgivet på BubbleMinds</a:t>
            </a:r>
            <a:br>
              <a:rPr lang="da-DK" dirty="0"/>
            </a:br>
            <a:r>
              <a:rPr lang="da-DK" dirty="0"/>
              <a:t>Husk, at indberette dette materiale til Copydan, hvis du er Copydan skole</a:t>
            </a:r>
          </a:p>
        </p:txBody>
      </p:sp>
    </p:spTree>
    <p:extLst>
      <p:ext uri="{BB962C8B-B14F-4D97-AF65-F5344CB8AC3E}">
        <p14:creationId xmlns:p14="http://schemas.microsoft.com/office/powerpoint/2010/main" val="230841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189615" y="322023"/>
            <a:ext cx="7213387" cy="538609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da-DK" sz="2000" dirty="0">
                <a:latin typeface="Algerian" panose="04020705040A02060702" pitchFamily="82" charset="0"/>
              </a:rPr>
              <a:t>Forslag til ting du kan undersøge:</a:t>
            </a:r>
          </a:p>
          <a:p>
            <a:pPr marL="742950" lvl="1" indent="-285750">
              <a:buFont typeface="Wingdings" panose="05000000000000000000" pitchFamily="2" charset="2"/>
              <a:buChar char="v"/>
            </a:pPr>
            <a:r>
              <a:rPr lang="da-DK" dirty="0"/>
              <a:t>Hvad er omkreds og areal af paprullen? (Tip: Klip den op i siden og fold den ud til en form du kender)</a:t>
            </a:r>
          </a:p>
          <a:p>
            <a:pPr marL="742950" lvl="1" indent="-285750">
              <a:buFont typeface="Wingdings" panose="05000000000000000000" pitchFamily="2" charset="2"/>
              <a:buChar char="v"/>
            </a:pPr>
            <a:r>
              <a:rPr lang="da-DK" dirty="0"/>
              <a:t>Hvor store er vinklerne og vinkelsummen, i figuren, når i har klippet paprøret op?</a:t>
            </a:r>
          </a:p>
          <a:p>
            <a:pPr marL="742950" lvl="1" indent="-285750">
              <a:buFont typeface="Wingdings" panose="05000000000000000000" pitchFamily="2" charset="2"/>
              <a:buChar char="v"/>
            </a:pPr>
            <a:r>
              <a:rPr lang="da-DK" dirty="0"/>
              <a:t>Kan du indtegne diagonalerne?</a:t>
            </a:r>
          </a:p>
          <a:p>
            <a:pPr marL="742950" lvl="1" indent="-285750">
              <a:buFont typeface="Wingdings" panose="05000000000000000000" pitchFamily="2" charset="2"/>
              <a:buChar char="v"/>
            </a:pPr>
            <a:r>
              <a:rPr lang="da-DK" dirty="0"/>
              <a:t>Hvad er omkreds og areal af et stykke toiletpapir? Hvor mange cm</a:t>
            </a:r>
            <a:r>
              <a:rPr lang="da-DK" baseline="30000" dirty="0"/>
              <a:t>2 </a:t>
            </a:r>
            <a:r>
              <a:rPr lang="da-DK" dirty="0"/>
              <a:t>bruger man ca. når man er på toilettet? På en dag? På en uge ? År? For hele familien?</a:t>
            </a:r>
          </a:p>
          <a:p>
            <a:pPr marL="742950" lvl="1" indent="-285750">
              <a:buFont typeface="Wingdings" panose="05000000000000000000" pitchFamily="2" charset="2"/>
              <a:buChar char="v"/>
            </a:pPr>
            <a:r>
              <a:rPr lang="da-DK" dirty="0"/>
              <a:t>Hvad vejer en ny toiletrulle? Hvad vejer den der sidder på? Hvor meget er mon brugt af den så?</a:t>
            </a:r>
          </a:p>
          <a:p>
            <a:pPr marL="742950" lvl="1" indent="-285750">
              <a:buFont typeface="Wingdings" panose="05000000000000000000" pitchFamily="2" charset="2"/>
              <a:buChar char="v"/>
            </a:pPr>
            <a:r>
              <a:rPr lang="da-DK" dirty="0"/>
              <a:t>Hvor mange gange kan du jonglere med en toiletrulle? Se evt. her: </a:t>
            </a:r>
            <a:r>
              <a:rPr lang="da-DK" dirty="0">
                <a:hlinkClick r:id="rId2"/>
              </a:rPr>
              <a:t>https://twitter.com/RMadridInfo/status/1239902482131714049</a:t>
            </a:r>
            <a:endParaRPr lang="da-DK" dirty="0"/>
          </a:p>
          <a:p>
            <a:pPr marL="742950" lvl="1" indent="-285750">
              <a:buFont typeface="Wingdings" panose="05000000000000000000" pitchFamily="2" charset="2"/>
              <a:buChar char="v"/>
            </a:pPr>
            <a:r>
              <a:rPr lang="da-DK" dirty="0"/>
              <a:t>Hvor mange toiletruller kan der være ovenpå hinanden fra gulv til loft?</a:t>
            </a:r>
          </a:p>
          <a:p>
            <a:pPr marL="742950" lvl="1" indent="-285750">
              <a:buFont typeface="Wingdings" panose="05000000000000000000" pitchFamily="2" charset="2"/>
              <a:buChar char="v"/>
            </a:pPr>
            <a:r>
              <a:rPr lang="da-DK" dirty="0"/>
              <a:t>Hvor mange kan der være i badeværelset (her skal i nok regne det ud fremfor at sætte dem op </a:t>
            </a:r>
            <a:r>
              <a:rPr lang="da-DK" dirty="0">
                <a:sym typeface="Wingdings" panose="05000000000000000000" pitchFamily="2" charset="2"/>
              </a:rPr>
              <a:t> Og måske mor og far skal hjælpe med at udregne rumfang (se formeler ovre til højre)</a:t>
            </a:r>
          </a:p>
          <a:p>
            <a:pPr marL="742950" lvl="1" indent="-285750">
              <a:buFont typeface="Wingdings" panose="05000000000000000000" pitchFamily="2" charset="2"/>
              <a:buChar char="v"/>
            </a:pPr>
            <a:r>
              <a:rPr lang="da-DK" dirty="0">
                <a:sym typeface="Wingdings" panose="05000000000000000000" pitchFamily="2" charset="2"/>
              </a:rPr>
              <a:t>Måske kan du finde på nogle endnu bedre ting at undersøge?</a:t>
            </a:r>
            <a:endParaRPr lang="da-DK" dirty="0"/>
          </a:p>
        </p:txBody>
      </p:sp>
      <p:pic>
        <p:nvPicPr>
          <p:cNvPr id="2050" name="Picture 2" descr="https://asset.dr.dk/imagescaler/?protocol=https&amp;server=www.dr.dk&amp;file=%2Fimages%2Fcrop%2F2020%2F03%2F19%2F1584617966_toiletpapir.jpg&amp;scaleAfter=crop&amp;quality=70&amp;w=720&amp;h=4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8154" y="343280"/>
            <a:ext cx="4391268" cy="24735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7" name="Billede 6"/>
          <p:cNvPicPr>
            <a:picLocks noChangeAspect="1"/>
          </p:cNvPicPr>
          <p:nvPr/>
        </p:nvPicPr>
        <p:blipFill>
          <a:blip r:embed="rId4"/>
          <a:stretch>
            <a:fillRect/>
          </a:stretch>
        </p:blipFill>
        <p:spPr>
          <a:xfrm>
            <a:off x="8868134" y="4960650"/>
            <a:ext cx="3324225" cy="1809750"/>
          </a:xfrm>
          <a:prstGeom prst="rect">
            <a:avLst/>
          </a:prstGeom>
        </p:spPr>
      </p:pic>
      <p:sp>
        <p:nvSpPr>
          <p:cNvPr id="6" name="Tekstfelt 5"/>
          <p:cNvSpPr txBox="1"/>
          <p:nvPr/>
        </p:nvSpPr>
        <p:spPr>
          <a:xfrm rot="20952202">
            <a:off x="7545257" y="3310441"/>
            <a:ext cx="3105722" cy="369332"/>
          </a:xfrm>
          <a:prstGeom prst="rect">
            <a:avLst/>
          </a:prstGeom>
          <a:noFill/>
        </p:spPr>
        <p:txBody>
          <a:bodyPr wrap="none" rtlCol="0">
            <a:spAutoFit/>
          </a:bodyPr>
          <a:lstStyle/>
          <a:p>
            <a:r>
              <a:rPr lang="da-DK" dirty="0"/>
              <a:t>Hvad koster toiletpapir pr. kilo?</a:t>
            </a:r>
          </a:p>
        </p:txBody>
      </p:sp>
      <p:sp>
        <p:nvSpPr>
          <p:cNvPr id="8" name="Tekstfelt 7"/>
          <p:cNvSpPr txBox="1"/>
          <p:nvPr/>
        </p:nvSpPr>
        <p:spPr>
          <a:xfrm rot="20532702">
            <a:off x="7364736" y="3776402"/>
            <a:ext cx="4873322" cy="369332"/>
          </a:xfrm>
          <a:prstGeom prst="rect">
            <a:avLst/>
          </a:prstGeom>
          <a:noFill/>
        </p:spPr>
        <p:txBody>
          <a:bodyPr wrap="none" rtlCol="0">
            <a:spAutoFit/>
          </a:bodyPr>
          <a:lstStyle/>
          <a:p>
            <a:r>
              <a:rPr lang="da-DK" dirty="0"/>
              <a:t>Hvor meget toiletpapir bruger en familie om året?</a:t>
            </a:r>
          </a:p>
        </p:txBody>
      </p:sp>
      <p:sp>
        <p:nvSpPr>
          <p:cNvPr id="9" name="Tekstfelt 8"/>
          <p:cNvSpPr txBox="1"/>
          <p:nvPr/>
        </p:nvSpPr>
        <p:spPr>
          <a:xfrm rot="20152767">
            <a:off x="7534808" y="4435017"/>
            <a:ext cx="4397960" cy="369332"/>
          </a:xfrm>
          <a:prstGeom prst="rect">
            <a:avLst/>
          </a:prstGeom>
          <a:noFill/>
        </p:spPr>
        <p:txBody>
          <a:bodyPr wrap="square" rtlCol="0">
            <a:spAutoFit/>
          </a:bodyPr>
          <a:lstStyle/>
          <a:p>
            <a:r>
              <a:rPr lang="da-DK" dirty="0"/>
              <a:t>Hvor meget saft kan et stykke papir suge?</a:t>
            </a:r>
          </a:p>
        </p:txBody>
      </p:sp>
      <p:sp>
        <p:nvSpPr>
          <p:cNvPr id="10" name="Pladsholder til sidefod 1">
            <a:extLst>
              <a:ext uri="{FF2B5EF4-FFF2-40B4-BE49-F238E27FC236}">
                <a16:creationId xmlns:a16="http://schemas.microsoft.com/office/drawing/2014/main" id="{0910267C-A85B-9F4B-839B-561AA75BFEF6}"/>
              </a:ext>
            </a:extLst>
          </p:cNvPr>
          <p:cNvSpPr txBox="1">
            <a:spLocks/>
          </p:cNvSpPr>
          <p:nvPr/>
        </p:nvSpPr>
        <p:spPr>
          <a:xfrm>
            <a:off x="2804232" y="6347926"/>
            <a:ext cx="6063902" cy="527403"/>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a:t>Regnehistorier af Lene Skjold og udgivet på BubbleMinds</a:t>
            </a:r>
            <a:br>
              <a:rPr lang="da-DK" dirty="0"/>
            </a:br>
            <a:r>
              <a:rPr lang="da-DK" dirty="0"/>
              <a:t>Husk, at indberette dette materiale til Copydan, hvis du er Copydan skole</a:t>
            </a:r>
          </a:p>
        </p:txBody>
      </p:sp>
    </p:spTree>
    <p:extLst>
      <p:ext uri="{BB962C8B-B14F-4D97-AF65-F5344CB8AC3E}">
        <p14:creationId xmlns:p14="http://schemas.microsoft.com/office/powerpoint/2010/main" val="380194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43A81C5-6C0F-FB46-9781-38A80BF350A5}"/>
              </a:ext>
            </a:extLst>
          </p:cNvPr>
          <p:cNvSpPr/>
          <p:nvPr/>
        </p:nvSpPr>
        <p:spPr>
          <a:xfrm>
            <a:off x="681519" y="1805979"/>
            <a:ext cx="10828962" cy="5312352"/>
          </a:xfrm>
          <a:prstGeom prst="rect">
            <a:avLst/>
          </a:prstGeom>
        </p:spPr>
        <p:txBody>
          <a:bodyPr wrap="square">
            <a:spAutoFit/>
          </a:bodyPr>
          <a:lstStyle/>
          <a:p>
            <a:pPr algn="ctr"/>
            <a:r>
              <a:rPr lang="da-DK" dirty="0">
                <a:sym typeface="Wingdings" panose="05000000000000000000" pitchFamily="2" charset="2"/>
              </a:rPr>
              <a:t>Tak, fordi du hentede mig materiale. Jeg håber, du og dine elever kan få glæde af det. </a:t>
            </a:r>
          </a:p>
          <a:p>
            <a:pPr algn="ctr"/>
            <a:endParaRPr lang="da-DK" dirty="0">
              <a:sym typeface="Wingdings" panose="05000000000000000000" pitchFamily="2" charset="2"/>
            </a:endParaRPr>
          </a:p>
          <a:p>
            <a:pPr algn="ctr"/>
            <a:r>
              <a:rPr lang="da-DK" dirty="0">
                <a:sym typeface="Wingdings" panose="05000000000000000000" pitchFamily="2" charset="2"/>
              </a:rPr>
              <a:t>Materialet er udarbejdet af Lene Skjold og udgivet på BubbleMinds. Har du spørgsmål eller kommentarer til materialet,  er du velkommen til at skrive til mig på : </a:t>
            </a:r>
          </a:p>
          <a:p>
            <a:pPr algn="ctr"/>
            <a:r>
              <a:rPr lang="da-DK" dirty="0">
                <a:sym typeface="Wingdings" panose="05000000000000000000" pitchFamily="2" charset="2"/>
                <a:hlinkClick r:id="rId2"/>
              </a:rPr>
              <a:t>leneskjold@hotmail.com</a:t>
            </a:r>
            <a:endParaRPr lang="da-DK" dirty="0">
              <a:sym typeface="Wingdings" panose="05000000000000000000" pitchFamily="2" charset="2"/>
            </a:endParaRPr>
          </a:p>
          <a:p>
            <a:pPr algn="ctr"/>
            <a:endParaRPr lang="da-DK" dirty="0">
              <a:sym typeface="Wingdings" panose="05000000000000000000" pitchFamily="2" charset="2"/>
            </a:endParaRPr>
          </a:p>
          <a:p>
            <a:pPr algn="ctr"/>
            <a:r>
              <a:rPr lang="da-DK" dirty="0">
                <a:cs typeface="Arial" panose="020B0604020202020204" pitchFamily="34" charset="0"/>
              </a:rPr>
              <a:t>Husk, dette materiale er nu dit. Du kan tage materialet med dig, hvis du flytter skole. Du må gerne have materialet liggende på både dine computere og din tablet, og du må printe det til eget brug – og naturligvis gerne kopiere til din egen undervisning. Men du må IKKE lave fildeling eller udlevere kopier til dine kollegaer og venner.</a:t>
            </a:r>
          </a:p>
          <a:p>
            <a:pPr algn="ctr"/>
            <a:endParaRPr lang="da-DK" dirty="0">
              <a:cs typeface="Arial" panose="020B0604020202020204" pitchFamily="34" charset="0"/>
            </a:endParaRPr>
          </a:p>
          <a:p>
            <a:pPr algn="ctr"/>
            <a:r>
              <a:rPr lang="da-DK" dirty="0">
                <a:cs typeface="Arial" panose="020B0604020202020204" pitchFamily="34" charset="0"/>
              </a:rPr>
              <a:t>Husk at indberette til Copydan, HVIS din skole er udvalgt som kontrolskole.</a:t>
            </a:r>
          </a:p>
          <a:p>
            <a:pPr algn="ctr"/>
            <a:endParaRPr lang="da-DK" dirty="0">
              <a:cs typeface="Arial" panose="020B0604020202020204" pitchFamily="34" charset="0"/>
            </a:endParaRPr>
          </a:p>
          <a:p>
            <a:pPr algn="ctr"/>
            <a:r>
              <a:rPr lang="da-DK" dirty="0">
                <a:cs typeface="Arial" panose="020B0604020202020204" pitchFamily="34" charset="0"/>
              </a:rPr>
              <a:t> Illustrationerne i materialet er hentet her: </a:t>
            </a:r>
          </a:p>
          <a:p>
            <a:pPr algn="ctr">
              <a:lnSpc>
                <a:spcPct val="150000"/>
              </a:lnSpc>
            </a:pPr>
            <a:endParaRPr lang="da-DK" dirty="0"/>
          </a:p>
          <a:p>
            <a:pPr algn="ctr">
              <a:lnSpc>
                <a:spcPct val="150000"/>
              </a:lnSpc>
            </a:pPr>
            <a:endParaRPr lang="da-DK" dirty="0"/>
          </a:p>
          <a:p>
            <a:pPr algn="ctr">
              <a:lnSpc>
                <a:spcPct val="150000"/>
              </a:lnSpc>
            </a:pPr>
            <a:r>
              <a:rPr lang="da-DK" dirty="0">
                <a:solidFill>
                  <a:srgbClr val="C00000"/>
                </a:solidFill>
                <a:hlinkClick r:id="rId3"/>
              </a:rPr>
              <a:t>www.pixabay.com</a:t>
            </a:r>
            <a:endParaRPr lang="da-DK" dirty="0">
              <a:solidFill>
                <a:srgbClr val="C00000"/>
              </a:solidFill>
            </a:endParaRPr>
          </a:p>
          <a:p>
            <a:pPr algn="ctr">
              <a:lnSpc>
                <a:spcPct val="150000"/>
              </a:lnSpc>
            </a:pPr>
            <a:endParaRPr lang="da-DK" dirty="0">
              <a:solidFill>
                <a:srgbClr val="C00000"/>
              </a:solidFill>
            </a:endParaRPr>
          </a:p>
        </p:txBody>
      </p:sp>
      <p:sp>
        <p:nvSpPr>
          <p:cNvPr id="3" name="Rektangel 2">
            <a:extLst>
              <a:ext uri="{FF2B5EF4-FFF2-40B4-BE49-F238E27FC236}">
                <a16:creationId xmlns:a16="http://schemas.microsoft.com/office/drawing/2014/main" id="{274324E3-D479-E94D-AB88-FA02C85F28B8}"/>
              </a:ext>
            </a:extLst>
          </p:cNvPr>
          <p:cNvSpPr/>
          <p:nvPr/>
        </p:nvSpPr>
        <p:spPr>
          <a:xfrm>
            <a:off x="1397285" y="318499"/>
            <a:ext cx="9390580" cy="1200329"/>
          </a:xfrm>
          <a:prstGeom prst="rect">
            <a:avLst/>
          </a:prstGeom>
          <a:noFill/>
        </p:spPr>
        <p:txBody>
          <a:bodyPr wrap="square" lIns="91440" tIns="45720" rIns="91440" bIns="45720">
            <a:spAutoFit/>
          </a:bodyPr>
          <a:lstStyle/>
          <a:p>
            <a:pPr algn="ctr"/>
            <a:r>
              <a:rPr lang="da-DK" sz="7200" b="1" dirty="0">
                <a:ln w="9525">
                  <a:solidFill>
                    <a:schemeClr val="bg1"/>
                  </a:solidFill>
                  <a:prstDash val="solid"/>
                </a:ln>
                <a:effectLst>
                  <a:outerShdw blurRad="12700" dist="38100" dir="2700000" algn="tl" rotWithShape="0">
                    <a:schemeClr val="bg1">
                      <a:lumMod val="50000"/>
                    </a:schemeClr>
                  </a:outerShdw>
                </a:effectLst>
              </a:rPr>
              <a:t>Om udgivelsen</a:t>
            </a:r>
          </a:p>
        </p:txBody>
      </p:sp>
      <p:pic>
        <p:nvPicPr>
          <p:cNvPr id="5" name="Billede 4" descr="Et billede, der indeholder skilt, tegning&#10;&#10;Automatisk genereret beskrivelse">
            <a:extLst>
              <a:ext uri="{FF2B5EF4-FFF2-40B4-BE49-F238E27FC236}">
                <a16:creationId xmlns:a16="http://schemas.microsoft.com/office/drawing/2014/main" id="{8FA67B30-0632-A143-8F4D-82BAF8217A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1429" y="5583193"/>
            <a:ext cx="709141" cy="709141"/>
          </a:xfrm>
          <a:prstGeom prst="rect">
            <a:avLst/>
          </a:prstGeom>
        </p:spPr>
      </p:pic>
    </p:spTree>
    <p:extLst>
      <p:ext uri="{BB962C8B-B14F-4D97-AF65-F5344CB8AC3E}">
        <p14:creationId xmlns:p14="http://schemas.microsoft.com/office/powerpoint/2010/main" val="3861973609"/>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2400</TotalTime>
  <Words>705</Words>
  <Application>Microsoft Macintosh PowerPoint</Application>
  <PresentationFormat>Widescreen</PresentationFormat>
  <Paragraphs>56</Paragraphs>
  <Slides>4</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4</vt:i4>
      </vt:variant>
    </vt:vector>
  </HeadingPairs>
  <TitlesOfParts>
    <vt:vector size="10" baseType="lpstr">
      <vt:lpstr>Algerian</vt:lpstr>
      <vt:lpstr>Arial</vt:lpstr>
      <vt:lpstr>Calibri</vt:lpstr>
      <vt:lpstr>Calibri Light</vt:lpstr>
      <vt:lpstr>Wingdings</vt:lpstr>
      <vt:lpstr>Office-tema</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Lene Jensen</dc:creator>
  <cp:lastModifiedBy>Sanne Pogager Jensen Soendersoeskolen</cp:lastModifiedBy>
  <cp:revision>27</cp:revision>
  <dcterms:created xsi:type="dcterms:W3CDTF">2020-03-26T13:07:20Z</dcterms:created>
  <dcterms:modified xsi:type="dcterms:W3CDTF">2020-04-14T15:13:40Z</dcterms:modified>
</cp:coreProperties>
</file>