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57" r:id="rId4"/>
    <p:sldId id="258" r:id="rId5"/>
    <p:sldId id="259" r:id="rId6"/>
    <p:sldId id="262" r:id="rId7"/>
  </p:sldIdLst>
  <p:sldSz cx="6858000" cy="9906000" type="A4"/>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22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7C3A3-9B63-0A49-973E-C27C915848D0}" type="datetimeFigureOut">
              <a:rPr lang="da-DK" smtClean="0"/>
              <a:t>14/04/2020</a:t>
            </a:fld>
            <a:endParaRPr lang="da-DK"/>
          </a:p>
        </p:txBody>
      </p:sp>
      <p:sp>
        <p:nvSpPr>
          <p:cNvPr id="4" name="Pladsholder til slidebille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DF0B0-E429-5E41-AF1E-37618FC670D6}" type="slidenum">
              <a:rPr lang="da-DK" smtClean="0"/>
              <a:t>‹nr.›</a:t>
            </a:fld>
            <a:endParaRPr lang="da-DK"/>
          </a:p>
        </p:txBody>
      </p:sp>
    </p:spTree>
    <p:extLst>
      <p:ext uri="{BB962C8B-B14F-4D97-AF65-F5344CB8AC3E}">
        <p14:creationId xmlns:p14="http://schemas.microsoft.com/office/powerpoint/2010/main" val="2651815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i master</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DB55A3DA-7409-4545-B653-31F2634BB080}" type="datetimeFigureOut">
              <a:rPr lang="da-DK" smtClean="0"/>
              <a:t>14/04/2020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127160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B55A3DA-7409-4545-B653-31F2634BB080}" type="datetimeFigureOut">
              <a:rPr lang="da-DK" smtClean="0"/>
              <a:t>14/04/2020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317759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B55A3DA-7409-4545-B653-31F2634BB080}" type="datetimeFigureOut">
              <a:rPr lang="da-DK" smtClean="0"/>
              <a:t>14/04/2020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272215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B55A3DA-7409-4545-B653-31F2634BB080}" type="datetimeFigureOut">
              <a:rPr lang="da-DK" smtClean="0"/>
              <a:t>14/04/2020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374044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i master</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DB55A3DA-7409-4545-B653-31F2634BB080}" type="datetimeFigureOut">
              <a:rPr lang="da-DK" smtClean="0"/>
              <a:t>14/04/2020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10273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DB55A3DA-7409-4545-B653-31F2634BB080}" type="datetimeFigureOut">
              <a:rPr lang="da-DK" smtClean="0"/>
              <a:t>14/04/2020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260200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i master</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4" name="Content Placeholder 3"/>
          <p:cNvSpPr>
            <a:spLocks noGrp="1"/>
          </p:cNvSpPr>
          <p:nvPr>
            <p:ph sz="half" idx="2"/>
          </p:nvPr>
        </p:nvSpPr>
        <p:spPr>
          <a:xfrm>
            <a:off x="472381" y="3618442"/>
            <a:ext cx="2901255" cy="5322183"/>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6" name="Content Placeholder 5"/>
          <p:cNvSpPr>
            <a:spLocks noGrp="1"/>
          </p:cNvSpPr>
          <p:nvPr>
            <p:ph sz="quarter" idx="4"/>
          </p:nvPr>
        </p:nvSpPr>
        <p:spPr>
          <a:xfrm>
            <a:off x="3471863" y="3618442"/>
            <a:ext cx="2915543" cy="5322183"/>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DB55A3DA-7409-4545-B653-31F2634BB080}" type="datetimeFigureOut">
              <a:rPr lang="da-DK" smtClean="0"/>
              <a:t>14/04/2020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147050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DB55A3DA-7409-4545-B653-31F2634BB080}" type="datetimeFigureOut">
              <a:rPr lang="da-DK" smtClean="0"/>
              <a:t>14/04/2020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114701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5A3DA-7409-4545-B653-31F2634BB080}" type="datetimeFigureOut">
              <a:rPr lang="da-DK" smtClean="0"/>
              <a:t>14/04/2020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350328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i master</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Rediger typografien i masterens</a:t>
            </a:r>
          </a:p>
        </p:txBody>
      </p:sp>
      <p:sp>
        <p:nvSpPr>
          <p:cNvPr id="5" name="Date Placeholder 4"/>
          <p:cNvSpPr>
            <a:spLocks noGrp="1"/>
          </p:cNvSpPr>
          <p:nvPr>
            <p:ph type="dt" sz="half" idx="10"/>
          </p:nvPr>
        </p:nvSpPr>
        <p:spPr/>
        <p:txBody>
          <a:bodyPr/>
          <a:lstStyle/>
          <a:p>
            <a:fld id="{DB55A3DA-7409-4545-B653-31F2634BB080}" type="datetimeFigureOut">
              <a:rPr lang="da-DK" smtClean="0"/>
              <a:t>14/04/2020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113590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i master</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Rediger typografien i masterens</a:t>
            </a:r>
          </a:p>
        </p:txBody>
      </p:sp>
      <p:sp>
        <p:nvSpPr>
          <p:cNvPr id="5" name="Date Placeholder 4"/>
          <p:cNvSpPr>
            <a:spLocks noGrp="1"/>
          </p:cNvSpPr>
          <p:nvPr>
            <p:ph type="dt" sz="half" idx="10"/>
          </p:nvPr>
        </p:nvSpPr>
        <p:spPr/>
        <p:txBody>
          <a:bodyPr/>
          <a:lstStyle/>
          <a:p>
            <a:fld id="{DB55A3DA-7409-4545-B653-31F2634BB080}" type="datetimeFigureOut">
              <a:rPr lang="da-DK" smtClean="0"/>
              <a:t>14/04/2020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5D9AD2E-729A-4FBE-97B8-00A4FDF0A844}" type="slidenum">
              <a:rPr lang="da-DK" smtClean="0"/>
              <a:t>‹nr.›</a:t>
            </a:fld>
            <a:endParaRPr lang="da-DK"/>
          </a:p>
        </p:txBody>
      </p:sp>
    </p:spTree>
    <p:extLst>
      <p:ext uri="{BB962C8B-B14F-4D97-AF65-F5344CB8AC3E}">
        <p14:creationId xmlns:p14="http://schemas.microsoft.com/office/powerpoint/2010/main" val="379833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55A3DA-7409-4545-B653-31F2634BB080}" type="datetimeFigureOut">
              <a:rPr lang="da-DK" smtClean="0"/>
              <a:t>14/04/2020</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D9AD2E-729A-4FBE-97B8-00A4FDF0A844}" type="slidenum">
              <a:rPr lang="da-DK" smtClean="0"/>
              <a:t>‹nr.›</a:t>
            </a:fld>
            <a:endParaRPr lang="da-DK"/>
          </a:p>
        </p:txBody>
      </p:sp>
    </p:spTree>
    <p:extLst>
      <p:ext uri="{BB962C8B-B14F-4D97-AF65-F5344CB8AC3E}">
        <p14:creationId xmlns:p14="http://schemas.microsoft.com/office/powerpoint/2010/main" val="1168610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hyperlink" Target="mailto:leneskjold@hot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144471" y="886743"/>
            <a:ext cx="6569058" cy="1843204"/>
          </a:xfrm>
          <a:prstGeom prst="rect">
            <a:avLst/>
          </a:prstGeom>
          <a:noFill/>
        </p:spPr>
        <p:txBody>
          <a:bodyPr wrap="none" lIns="91440" tIns="45720" rIns="91440" bIns="45720">
            <a:prstTxWarp prst="textChevron">
              <a:avLst/>
            </a:prstTxWarp>
            <a:spAutoFit/>
          </a:bodyPr>
          <a:lstStyle/>
          <a:p>
            <a:pPr algn="ctr"/>
            <a:r>
              <a:rPr lang="da-DK" sz="5400" b="1" dirty="0">
                <a:ln w="22225">
                  <a:solidFill>
                    <a:schemeClr val="accent2"/>
                  </a:solidFill>
                  <a:prstDash val="solid"/>
                </a:ln>
                <a:solidFill>
                  <a:schemeClr val="accent2">
                    <a:lumMod val="40000"/>
                    <a:lumOff val="60000"/>
                  </a:schemeClr>
                </a:solidFill>
              </a:rPr>
              <a:t>Jeg kan mine tabeller</a:t>
            </a:r>
          </a:p>
        </p:txBody>
      </p:sp>
      <p:pic>
        <p:nvPicPr>
          <p:cNvPr id="1026" name="Picture 2" descr="School Ow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712" y="4189818"/>
            <a:ext cx="4762500" cy="3971925"/>
          </a:xfrm>
          <a:prstGeom prst="rect">
            <a:avLst/>
          </a:prstGeom>
          <a:noFill/>
          <a:extLst>
            <a:ext uri="{909E8E84-426E-40DD-AFC4-6F175D3DCCD1}">
              <a14:hiddenFill xmlns:a14="http://schemas.microsoft.com/office/drawing/2010/main">
                <a:solidFill>
                  <a:srgbClr val="FFFFFF"/>
                </a:solidFill>
              </a14:hiddenFill>
            </a:ext>
          </a:extLst>
        </p:spPr>
      </p:pic>
      <p:sp>
        <p:nvSpPr>
          <p:cNvPr id="6" name="Oval billedforklaring 5"/>
          <p:cNvSpPr/>
          <p:nvPr/>
        </p:nvSpPr>
        <p:spPr>
          <a:xfrm>
            <a:off x="3313044" y="2305878"/>
            <a:ext cx="3400486" cy="283762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a-DK" sz="2000" dirty="0"/>
              <a:t>4 – 8 – 12 – 16 – 20 -24 – 28 – 32 – 36 - 40</a:t>
            </a:r>
          </a:p>
          <a:p>
            <a:pPr algn="ctr"/>
            <a:r>
              <a:rPr lang="da-DK" sz="2000" dirty="0"/>
              <a:t>YES jeg kunne den!</a:t>
            </a:r>
          </a:p>
        </p:txBody>
      </p:sp>
      <p:sp>
        <p:nvSpPr>
          <p:cNvPr id="7" name="Rektangel 6"/>
          <p:cNvSpPr/>
          <p:nvPr/>
        </p:nvSpPr>
        <p:spPr>
          <a:xfrm>
            <a:off x="189295" y="8258067"/>
            <a:ext cx="6457122" cy="923330"/>
          </a:xfrm>
          <a:prstGeom prst="rect">
            <a:avLst/>
          </a:prstGeom>
          <a:noFill/>
        </p:spPr>
        <p:txBody>
          <a:bodyPr wrap="square" lIns="91440" tIns="45720" rIns="91440" bIns="45720">
            <a:spAutoFit/>
          </a:bodyPr>
          <a:lstStyle/>
          <a:p>
            <a:pPr algn="ctr"/>
            <a:r>
              <a:rPr lang="da-DK" sz="5400" b="1" dirty="0">
                <a:ln w="6600">
                  <a:solidFill>
                    <a:schemeClr val="accent2"/>
                  </a:solidFill>
                  <a:prstDash val="solid"/>
                </a:ln>
                <a:solidFill>
                  <a:srgbClr val="FFFFFF"/>
                </a:solidFill>
                <a:effectLst>
                  <a:outerShdw dist="38100" dir="2700000" algn="tl" rotWithShape="0">
                    <a:schemeClr val="accent2"/>
                  </a:outerShdw>
                </a:effectLst>
              </a:rPr>
              <a:t>T</a:t>
            </a:r>
            <a:r>
              <a:rPr lang="da-DK" sz="5400" b="1" cap="none" spc="0" dirty="0">
                <a:ln w="6600">
                  <a:solidFill>
                    <a:schemeClr val="accent2"/>
                  </a:solidFill>
                  <a:prstDash val="solid"/>
                </a:ln>
                <a:solidFill>
                  <a:srgbClr val="FFFFFF"/>
                </a:solidFill>
                <a:effectLst>
                  <a:outerShdw dist="38100" dir="2700000" algn="tl" rotWithShape="0">
                    <a:schemeClr val="accent2"/>
                  </a:outerShdw>
                </a:effectLst>
              </a:rPr>
              <a:t>ilhører:</a:t>
            </a:r>
            <a:r>
              <a:rPr lang="da-DK" sz="5400" b="1" dirty="0">
                <a:ln w="6600">
                  <a:solidFill>
                    <a:schemeClr val="accent2"/>
                  </a:solidFill>
                  <a:prstDash val="solid"/>
                </a:ln>
                <a:solidFill>
                  <a:srgbClr val="FFFFFF"/>
                </a:solidFill>
                <a:effectLst>
                  <a:outerShdw dist="38100" dir="2700000" algn="tl" rotWithShape="0">
                    <a:schemeClr val="accent2"/>
                  </a:outerShdw>
                </a:effectLst>
              </a:rPr>
              <a:t>__________</a:t>
            </a:r>
            <a:endParaRPr lang="da-DK"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8" name="Pladsholder til sidefod 1">
            <a:extLst>
              <a:ext uri="{FF2B5EF4-FFF2-40B4-BE49-F238E27FC236}">
                <a16:creationId xmlns:a16="http://schemas.microsoft.com/office/drawing/2014/main" id="{6080C299-E58F-7C40-AB7F-34D07702FAC7}"/>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Tree>
    <p:extLst>
      <p:ext uri="{BB962C8B-B14F-4D97-AF65-F5344CB8AC3E}">
        <p14:creationId xmlns:p14="http://schemas.microsoft.com/office/powerpoint/2010/main" val="347507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272705" y="396414"/>
            <a:ext cx="6047554" cy="923330"/>
          </a:xfrm>
          <a:prstGeom prst="rect">
            <a:avLst/>
          </a:prstGeom>
          <a:noFill/>
        </p:spPr>
        <p:txBody>
          <a:bodyPr wrap="none" lIns="91440" tIns="45720" rIns="91440" bIns="45720">
            <a:spAutoFit/>
          </a:bodyPr>
          <a:lstStyle/>
          <a:p>
            <a:pPr algn="ctr"/>
            <a:r>
              <a:rPr lang="da-DK"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V</a:t>
            </a:r>
            <a:r>
              <a:rPr lang="da-DK"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ejledning til hæftet</a:t>
            </a:r>
          </a:p>
        </p:txBody>
      </p:sp>
      <p:sp>
        <p:nvSpPr>
          <p:cNvPr id="5" name="Tekstfelt 4"/>
          <p:cNvSpPr txBox="1"/>
          <p:nvPr/>
        </p:nvSpPr>
        <p:spPr>
          <a:xfrm>
            <a:off x="530087" y="1444487"/>
            <a:ext cx="5433392" cy="6697346"/>
          </a:xfrm>
          <a:prstGeom prst="rect">
            <a:avLst/>
          </a:prstGeom>
          <a:noFill/>
        </p:spPr>
        <p:txBody>
          <a:bodyPr wrap="square" rtlCol="0">
            <a:spAutoFit/>
          </a:bodyPr>
          <a:lstStyle/>
          <a:p>
            <a:pPr marL="285750" indent="-285750" algn="just">
              <a:buFont typeface="Arial" panose="020B0604020202020204" pitchFamily="34" charset="0"/>
              <a:buChar char="•"/>
            </a:pPr>
            <a:r>
              <a:rPr lang="da-DK" dirty="0"/>
              <a:t>Siderne kopieres til et hæfte til hver elev.</a:t>
            </a:r>
          </a:p>
          <a:p>
            <a:pPr marL="285750" indent="-285750" algn="just">
              <a:buFont typeface="Arial" panose="020B0604020202020204" pitchFamily="34" charset="0"/>
              <a:buChar char="•"/>
            </a:pPr>
            <a:r>
              <a:rPr lang="da-DK" dirty="0"/>
              <a:t>Eleverne træner tabellerne udenad hjemme, måske vil man hjælpe dem på vej ved at vise forskellige gode måder i klassen.</a:t>
            </a:r>
          </a:p>
          <a:p>
            <a:pPr marL="285750" indent="-285750" algn="just">
              <a:buFont typeface="Arial" panose="020B0604020202020204" pitchFamily="34" charset="0"/>
              <a:buChar char="•"/>
            </a:pPr>
            <a:r>
              <a:rPr lang="da-DK" dirty="0"/>
              <a:t>Efter en bestemt dato kan eleverne komme og fremføre en tabel, når de mener de kan den. </a:t>
            </a:r>
          </a:p>
          <a:p>
            <a:pPr marL="285750" indent="-285750" algn="just">
              <a:buFont typeface="Arial" panose="020B0604020202020204" pitchFamily="34" charset="0"/>
              <a:buChar char="•"/>
            </a:pPr>
            <a:r>
              <a:rPr lang="da-DK" dirty="0"/>
              <a:t>Kan de den uden pauser og fejl, skriver læreren under på, at nu kan de den.</a:t>
            </a:r>
          </a:p>
          <a:p>
            <a:pPr marL="285750" indent="-285750" algn="just">
              <a:buFont typeface="Arial" panose="020B0604020202020204" pitchFamily="34" charset="0"/>
              <a:buChar char="•"/>
            </a:pPr>
            <a:r>
              <a:rPr lang="da-DK" dirty="0"/>
              <a:t>Når hæftet er udfyldt, kan de alle tabeller og man kan jo som lærer vende tilbage til hæftet senere på året og høre om de stadig kan – ellers skal det jo øves igen ;-)</a:t>
            </a:r>
          </a:p>
          <a:p>
            <a:pPr marL="285750" indent="-285750" algn="just">
              <a:buFont typeface="Arial" panose="020B0604020202020204" pitchFamily="34" charset="0"/>
              <a:buChar char="•"/>
            </a:pPr>
            <a:r>
              <a:rPr lang="da-DK" dirty="0"/>
              <a:t>Bagsiden er for at eleverne lærer de vigtigste gangestykker udenad. Når de kan de regnestykker i hovedet kan de hurtigere regne sig frem til alle andre stykker i tabellen ved at tælle op og ned – indtil de også kan de andre stykker udenad – for det er selvfølgelig næste skridt </a:t>
            </a:r>
            <a:r>
              <a:rPr lang="da-DK" dirty="0">
                <a:sym typeface="Wingdings" panose="05000000000000000000" pitchFamily="2" charset="2"/>
              </a:rPr>
              <a:t></a:t>
            </a:r>
          </a:p>
          <a:p>
            <a:pPr marL="285750" indent="-285750" algn="just">
              <a:lnSpc>
                <a:spcPct val="150000"/>
              </a:lnSpc>
              <a:buFont typeface="Arial" panose="020B0604020202020204" pitchFamily="34" charset="0"/>
              <a:buChar char="•"/>
            </a:pPr>
            <a:endParaRPr lang="da-DK" dirty="0">
              <a:sym typeface="Wingdings" panose="05000000000000000000" pitchFamily="2" charset="2"/>
            </a:endParaRPr>
          </a:p>
          <a:p>
            <a:pPr marL="285750" indent="-285750" algn="just">
              <a:lnSpc>
                <a:spcPct val="150000"/>
              </a:lnSpc>
              <a:buFont typeface="Arial" panose="020B0604020202020204" pitchFamily="34" charset="0"/>
              <a:buChar char="•"/>
            </a:pPr>
            <a:endParaRPr lang="da-DK" dirty="0">
              <a:sym typeface="Wingdings" panose="05000000000000000000" pitchFamily="2" charset="2"/>
            </a:endParaRPr>
          </a:p>
          <a:p>
            <a:pPr algn="just">
              <a:lnSpc>
                <a:spcPct val="150000"/>
              </a:lnSpc>
            </a:pPr>
            <a:endParaRPr lang="da-DK" dirty="0">
              <a:sym typeface="Wingdings" panose="05000000000000000000" pitchFamily="2" charset="2"/>
            </a:endParaRPr>
          </a:p>
          <a:p>
            <a:pPr algn="ctr">
              <a:lnSpc>
                <a:spcPct val="150000"/>
              </a:lnSpc>
            </a:pPr>
            <a:endParaRPr lang="da-DK" dirty="0"/>
          </a:p>
        </p:txBody>
      </p:sp>
      <p:sp>
        <p:nvSpPr>
          <p:cNvPr id="4" name="Pladsholder til sidefod 1">
            <a:extLst>
              <a:ext uri="{FF2B5EF4-FFF2-40B4-BE49-F238E27FC236}">
                <a16:creationId xmlns:a16="http://schemas.microsoft.com/office/drawing/2014/main" id="{C3892631-1DEE-284A-9522-CB7CDA248515}"/>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Tree>
    <p:extLst>
      <p:ext uri="{BB962C8B-B14F-4D97-AF65-F5344CB8AC3E}">
        <p14:creationId xmlns:p14="http://schemas.microsoft.com/office/powerpoint/2010/main" val="31473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Yellow Ball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285" y="7690945"/>
            <a:ext cx="1086954" cy="11635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Yellow Ball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899" y="3144304"/>
            <a:ext cx="1086954" cy="11635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d Ball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899" y="4586408"/>
            <a:ext cx="1137892" cy="119526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Purple Ballo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297" y="6110258"/>
            <a:ext cx="1156942" cy="125210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Purple Ballo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905" y="1613678"/>
            <a:ext cx="1156942" cy="1252102"/>
          </a:xfrm>
          <a:prstGeom prst="rect">
            <a:avLst/>
          </a:prstGeom>
          <a:noFill/>
          <a:extLst>
            <a:ext uri="{909E8E84-426E-40DD-AFC4-6F175D3DCCD1}">
              <a14:hiddenFill xmlns:a14="http://schemas.microsoft.com/office/drawing/2010/main">
                <a:solidFill>
                  <a:srgbClr val="FFFFFF"/>
                </a:solidFill>
              </a14:hiddenFill>
            </a:ext>
          </a:extLst>
        </p:spPr>
      </p:pic>
      <p:sp>
        <p:nvSpPr>
          <p:cNvPr id="3" name="Rektangel 2"/>
          <p:cNvSpPr/>
          <p:nvPr/>
        </p:nvSpPr>
        <p:spPr>
          <a:xfrm>
            <a:off x="469285" y="311702"/>
            <a:ext cx="5980522" cy="923330"/>
          </a:xfrm>
          <a:prstGeom prst="rect">
            <a:avLst/>
          </a:prstGeom>
          <a:noFill/>
        </p:spPr>
        <p:txBody>
          <a:bodyPr wrap="square" lIns="91440" tIns="45720" rIns="91440" bIns="45720">
            <a:spAutoFit/>
          </a:bodyPr>
          <a:lstStyle/>
          <a:p>
            <a:pPr algn="ctr"/>
            <a:r>
              <a:rPr lang="da-DK"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Jeg kan nu…</a:t>
            </a:r>
          </a:p>
        </p:txBody>
      </p:sp>
      <p:sp>
        <p:nvSpPr>
          <p:cNvPr id="8" name="Rektangel 7"/>
          <p:cNvSpPr/>
          <p:nvPr/>
        </p:nvSpPr>
        <p:spPr>
          <a:xfrm>
            <a:off x="729396" y="1714977"/>
            <a:ext cx="469959" cy="923330"/>
          </a:xfrm>
          <a:prstGeom prst="rect">
            <a:avLst/>
          </a:prstGeom>
          <a:noFill/>
        </p:spPr>
        <p:txBody>
          <a:bodyPr wrap="square" lIns="91440" tIns="45720" rIns="91440" bIns="45720">
            <a:spAutoFit/>
          </a:bodyPr>
          <a:lstStyle/>
          <a:p>
            <a:pPr algn="ctr"/>
            <a:r>
              <a:rPr lang="da-DK" sz="5400" dirty="0">
                <a:ln w="0"/>
                <a:effectLst>
                  <a:outerShdw blurRad="38100" dist="19050" dir="2700000" algn="tl" rotWithShape="0">
                    <a:schemeClr val="dk1">
                      <a:alpha val="40000"/>
                    </a:schemeClr>
                  </a:outerShdw>
                </a:effectLst>
              </a:rPr>
              <a:t>2</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11" name="Rektangel 10"/>
          <p:cNvSpPr/>
          <p:nvPr/>
        </p:nvSpPr>
        <p:spPr>
          <a:xfrm>
            <a:off x="696513" y="3264429"/>
            <a:ext cx="535723"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3</a:t>
            </a:r>
          </a:p>
        </p:txBody>
      </p:sp>
      <p:sp>
        <p:nvSpPr>
          <p:cNvPr id="18" name="Rektangel 17"/>
          <p:cNvSpPr/>
          <p:nvPr/>
        </p:nvSpPr>
        <p:spPr>
          <a:xfrm>
            <a:off x="744900" y="4722375"/>
            <a:ext cx="535724"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4</a:t>
            </a:r>
          </a:p>
        </p:txBody>
      </p:sp>
      <p:sp>
        <p:nvSpPr>
          <p:cNvPr id="19" name="Rektangel 18"/>
          <p:cNvSpPr/>
          <p:nvPr/>
        </p:nvSpPr>
        <p:spPr>
          <a:xfrm>
            <a:off x="721983" y="6232848"/>
            <a:ext cx="535724" cy="923330"/>
          </a:xfrm>
          <a:prstGeom prst="rect">
            <a:avLst/>
          </a:prstGeom>
          <a:noFill/>
        </p:spPr>
        <p:txBody>
          <a:bodyPr wrap="none" lIns="91440" tIns="45720" rIns="91440" bIns="45720">
            <a:spAutoFit/>
          </a:bodyPr>
          <a:lstStyle/>
          <a:p>
            <a:pPr algn="ctr"/>
            <a:r>
              <a:rPr lang="da-DK" sz="5400" dirty="0">
                <a:ln w="0"/>
                <a:effectLst>
                  <a:outerShdw blurRad="38100" dist="19050" dir="2700000" algn="tl" rotWithShape="0">
                    <a:schemeClr val="dk1">
                      <a:alpha val="40000"/>
                    </a:schemeClr>
                  </a:outerShdw>
                </a:effectLst>
              </a:rPr>
              <a:t>5</a:t>
            </a:r>
          </a:p>
        </p:txBody>
      </p:sp>
      <p:sp>
        <p:nvSpPr>
          <p:cNvPr id="20" name="Rektangel 19"/>
          <p:cNvSpPr/>
          <p:nvPr/>
        </p:nvSpPr>
        <p:spPr>
          <a:xfrm>
            <a:off x="744900" y="7811070"/>
            <a:ext cx="535724"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6</a:t>
            </a:r>
          </a:p>
        </p:txBody>
      </p:sp>
      <p:cxnSp>
        <p:nvCxnSpPr>
          <p:cNvPr id="24" name="Lige forbindelse 23"/>
          <p:cNvCxnSpPr/>
          <p:nvPr/>
        </p:nvCxnSpPr>
        <p:spPr>
          <a:xfrm>
            <a:off x="1789044" y="2738422"/>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4"/>
          <p:cNvCxnSpPr/>
          <p:nvPr/>
        </p:nvCxnSpPr>
        <p:spPr>
          <a:xfrm>
            <a:off x="1709531" y="4187759"/>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a:off x="1789044" y="5645705"/>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6"/>
          <p:cNvCxnSpPr/>
          <p:nvPr/>
        </p:nvCxnSpPr>
        <p:spPr>
          <a:xfrm>
            <a:off x="1709531" y="7156178"/>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7"/>
          <p:cNvCxnSpPr/>
          <p:nvPr/>
        </p:nvCxnSpPr>
        <p:spPr>
          <a:xfrm>
            <a:off x="1709531" y="8734400"/>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Pladsholder til sidefod 1">
            <a:extLst>
              <a:ext uri="{FF2B5EF4-FFF2-40B4-BE49-F238E27FC236}">
                <a16:creationId xmlns:a16="http://schemas.microsoft.com/office/drawing/2014/main" id="{811877EE-8510-154B-ABC4-056AD1EF57D3}"/>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Tree>
    <p:extLst>
      <p:ext uri="{BB962C8B-B14F-4D97-AF65-F5344CB8AC3E}">
        <p14:creationId xmlns:p14="http://schemas.microsoft.com/office/powerpoint/2010/main" val="167362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Yellow Ball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510" y="3157925"/>
            <a:ext cx="1086954" cy="11635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Red Ball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510" y="4673791"/>
            <a:ext cx="1137892" cy="119526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Purple Ballo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510" y="6221342"/>
            <a:ext cx="1156942" cy="1252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urple Ballo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522" y="1659352"/>
            <a:ext cx="1156942" cy="1252102"/>
          </a:xfrm>
          <a:prstGeom prst="rect">
            <a:avLst/>
          </a:prstGeom>
          <a:noFill/>
          <a:extLst>
            <a:ext uri="{909E8E84-426E-40DD-AFC4-6F175D3DCCD1}">
              <a14:hiddenFill xmlns:a14="http://schemas.microsoft.com/office/drawing/2010/main">
                <a:solidFill>
                  <a:srgbClr val="FFFFFF"/>
                </a:solidFill>
              </a14:hiddenFill>
            </a:ext>
          </a:extLst>
        </p:spPr>
      </p:pic>
      <p:sp>
        <p:nvSpPr>
          <p:cNvPr id="15" name="Rektangel 14"/>
          <p:cNvSpPr/>
          <p:nvPr/>
        </p:nvSpPr>
        <p:spPr>
          <a:xfrm>
            <a:off x="468522" y="316519"/>
            <a:ext cx="6298574" cy="923330"/>
          </a:xfrm>
          <a:prstGeom prst="rect">
            <a:avLst/>
          </a:prstGeom>
          <a:noFill/>
        </p:spPr>
        <p:txBody>
          <a:bodyPr wrap="square" lIns="91440" tIns="45720" rIns="91440" bIns="45720">
            <a:spAutoFit/>
          </a:bodyPr>
          <a:lstStyle/>
          <a:p>
            <a:pPr algn="ctr"/>
            <a:r>
              <a:rPr lang="da-DK"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Jeg kan nu…</a:t>
            </a:r>
          </a:p>
        </p:txBody>
      </p:sp>
      <p:sp>
        <p:nvSpPr>
          <p:cNvPr id="16" name="Rektangel 15"/>
          <p:cNvSpPr/>
          <p:nvPr/>
        </p:nvSpPr>
        <p:spPr>
          <a:xfrm>
            <a:off x="814125" y="1815092"/>
            <a:ext cx="535724"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7</a:t>
            </a:r>
          </a:p>
        </p:txBody>
      </p:sp>
      <p:sp>
        <p:nvSpPr>
          <p:cNvPr id="17" name="Rektangel 16"/>
          <p:cNvSpPr/>
          <p:nvPr/>
        </p:nvSpPr>
        <p:spPr>
          <a:xfrm>
            <a:off x="779131" y="3278050"/>
            <a:ext cx="535724"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8</a:t>
            </a:r>
          </a:p>
        </p:txBody>
      </p:sp>
      <p:sp>
        <p:nvSpPr>
          <p:cNvPr id="18" name="Rektangel 17"/>
          <p:cNvSpPr/>
          <p:nvPr/>
        </p:nvSpPr>
        <p:spPr>
          <a:xfrm>
            <a:off x="849119" y="4809758"/>
            <a:ext cx="535724"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9</a:t>
            </a:r>
          </a:p>
        </p:txBody>
      </p:sp>
      <p:pic>
        <p:nvPicPr>
          <p:cNvPr id="20" name="Picture 2" descr="Yellow Ball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065" y="7827026"/>
            <a:ext cx="1086954" cy="1163580"/>
          </a:xfrm>
          <a:prstGeom prst="rect">
            <a:avLst/>
          </a:prstGeom>
          <a:noFill/>
          <a:extLst>
            <a:ext uri="{909E8E84-426E-40DD-AFC4-6F175D3DCCD1}">
              <a14:hiddenFill xmlns:a14="http://schemas.microsoft.com/office/drawing/2010/main">
                <a:solidFill>
                  <a:srgbClr val="FFFFFF"/>
                </a:solidFill>
              </a14:hiddenFill>
            </a:ext>
          </a:extLst>
        </p:spPr>
      </p:pic>
      <p:sp>
        <p:nvSpPr>
          <p:cNvPr id="22" name="Rektangel 21"/>
          <p:cNvSpPr/>
          <p:nvPr/>
        </p:nvSpPr>
        <p:spPr>
          <a:xfrm>
            <a:off x="673590" y="6385728"/>
            <a:ext cx="886781"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10</a:t>
            </a:r>
          </a:p>
        </p:txBody>
      </p:sp>
      <p:sp>
        <p:nvSpPr>
          <p:cNvPr id="23" name="Rektangel 22"/>
          <p:cNvSpPr/>
          <p:nvPr/>
        </p:nvSpPr>
        <p:spPr>
          <a:xfrm>
            <a:off x="738683" y="7947151"/>
            <a:ext cx="886781" cy="923330"/>
          </a:xfrm>
          <a:prstGeom prst="rect">
            <a:avLst/>
          </a:prstGeom>
          <a:noFill/>
        </p:spPr>
        <p:txBody>
          <a:bodyPr wrap="none" lIns="91440" tIns="45720" rIns="91440" bIns="45720">
            <a:spAutoFit/>
          </a:bodyPr>
          <a:lstStyle/>
          <a:p>
            <a:pPr algn="ctr"/>
            <a:r>
              <a:rPr lang="da-DK" sz="5400" b="0" cap="none" spc="0" dirty="0">
                <a:ln w="0"/>
                <a:solidFill>
                  <a:schemeClr val="tx1"/>
                </a:solidFill>
                <a:effectLst>
                  <a:outerShdw blurRad="38100" dist="19050" dir="2700000" algn="tl" rotWithShape="0">
                    <a:schemeClr val="dk1">
                      <a:alpha val="40000"/>
                    </a:schemeClr>
                  </a:outerShdw>
                </a:effectLst>
              </a:rPr>
              <a:t>11</a:t>
            </a:r>
          </a:p>
        </p:txBody>
      </p:sp>
      <p:cxnSp>
        <p:nvCxnSpPr>
          <p:cNvPr id="25" name="Lige forbindelse 24"/>
          <p:cNvCxnSpPr/>
          <p:nvPr/>
        </p:nvCxnSpPr>
        <p:spPr>
          <a:xfrm>
            <a:off x="1868557" y="2738422"/>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a:off x="1751019" y="4189976"/>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6"/>
          <p:cNvCxnSpPr/>
          <p:nvPr/>
        </p:nvCxnSpPr>
        <p:spPr>
          <a:xfrm>
            <a:off x="1695452" y="5733088"/>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7"/>
          <p:cNvCxnSpPr/>
          <p:nvPr/>
        </p:nvCxnSpPr>
        <p:spPr>
          <a:xfrm>
            <a:off x="1695452" y="7310906"/>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8"/>
          <p:cNvCxnSpPr/>
          <p:nvPr/>
        </p:nvCxnSpPr>
        <p:spPr>
          <a:xfrm>
            <a:off x="1868557" y="8878955"/>
            <a:ext cx="45189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Pladsholder til sidefod 1">
            <a:extLst>
              <a:ext uri="{FF2B5EF4-FFF2-40B4-BE49-F238E27FC236}">
                <a16:creationId xmlns:a16="http://schemas.microsoft.com/office/drawing/2014/main" id="{F9A4B6EF-C0AA-3347-8909-7DEB9EF1C1A7}"/>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Tree>
    <p:extLst>
      <p:ext uri="{BB962C8B-B14F-4D97-AF65-F5344CB8AC3E}">
        <p14:creationId xmlns:p14="http://schemas.microsoft.com/office/powerpoint/2010/main" val="288211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966737" y="1880656"/>
            <a:ext cx="8785520" cy="3658751"/>
          </a:xfrm>
          <a:prstGeom prst="rect">
            <a:avLst/>
          </a:prstGeom>
          <a:noFill/>
        </p:spPr>
        <p:txBody>
          <a:bodyPr wrap="none" lIns="91440" tIns="45720" rIns="91440" bIns="45720">
            <a:prstTxWarp prst="textArchUp">
              <a:avLst/>
            </a:prstTxWarp>
            <a:spAutoFit/>
          </a:bodyPr>
          <a:lstStyle/>
          <a:p>
            <a:pPr algn="ctr"/>
            <a:r>
              <a:rPr lang="da-DK"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Jeg kan de vigtigste</a:t>
            </a:r>
            <a:r>
              <a:rPr lang="da-DK"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p>
          <a:p>
            <a:pPr algn="ctr"/>
            <a:r>
              <a:rPr lang="da-DK" sz="6000" b="1" cap="none" spc="0"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gangestykkker</a:t>
            </a:r>
            <a:endParaRPr lang="da-DK"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AutoShape 2" descr="Pink Ballo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5" name="AutoShape 4" descr="Pink Balloon"/>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8" name="Billed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54609">
            <a:off x="4107021" y="2651534"/>
            <a:ext cx="2541579" cy="2868599"/>
          </a:xfrm>
          <a:prstGeom prst="rect">
            <a:avLst/>
          </a:prstGeom>
        </p:spPr>
      </p:pic>
      <p:pic>
        <p:nvPicPr>
          <p:cNvPr id="10" name="Billed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735" y="2570638"/>
            <a:ext cx="2976012" cy="3358930"/>
          </a:xfrm>
          <a:prstGeom prst="rect">
            <a:avLst/>
          </a:prstGeom>
        </p:spPr>
      </p:pic>
      <p:pic>
        <p:nvPicPr>
          <p:cNvPr id="11" name="Billed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6243" y="2362828"/>
            <a:ext cx="2118916" cy="3852574"/>
          </a:xfrm>
          <a:prstGeom prst="rect">
            <a:avLst/>
          </a:prstGeom>
        </p:spPr>
      </p:pic>
      <p:pic>
        <p:nvPicPr>
          <p:cNvPr id="12" name="Billed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49739">
            <a:off x="696509" y="6043831"/>
            <a:ext cx="2118916" cy="3852574"/>
          </a:xfrm>
          <a:prstGeom prst="rect">
            <a:avLst/>
          </a:prstGeom>
        </p:spPr>
      </p:pic>
      <p:pic>
        <p:nvPicPr>
          <p:cNvPr id="13" name="Billed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7494125">
            <a:off x="536530" y="4646991"/>
            <a:ext cx="2638845" cy="2978380"/>
          </a:xfrm>
          <a:prstGeom prst="rect">
            <a:avLst/>
          </a:prstGeom>
        </p:spPr>
      </p:pic>
      <p:pic>
        <p:nvPicPr>
          <p:cNvPr id="14" name="Billed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777232" y="4420642"/>
            <a:ext cx="2976012" cy="3358930"/>
          </a:xfrm>
          <a:prstGeom prst="rect">
            <a:avLst/>
          </a:prstGeom>
        </p:spPr>
      </p:pic>
      <p:sp>
        <p:nvSpPr>
          <p:cNvPr id="15" name="Rektangel 14"/>
          <p:cNvSpPr/>
          <p:nvPr/>
        </p:nvSpPr>
        <p:spPr>
          <a:xfrm>
            <a:off x="925313" y="3015374"/>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3*3</a:t>
            </a:r>
          </a:p>
        </p:txBody>
      </p:sp>
      <p:sp>
        <p:nvSpPr>
          <p:cNvPr id="16" name="Rektangel 15"/>
          <p:cNvSpPr/>
          <p:nvPr/>
        </p:nvSpPr>
        <p:spPr>
          <a:xfrm>
            <a:off x="5493465" y="4862206"/>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4*4</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18" name="Rektangel 17"/>
          <p:cNvSpPr/>
          <p:nvPr/>
        </p:nvSpPr>
        <p:spPr>
          <a:xfrm>
            <a:off x="5192019" y="2792733"/>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6*6</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19" name="Rektangel 18"/>
          <p:cNvSpPr/>
          <p:nvPr/>
        </p:nvSpPr>
        <p:spPr>
          <a:xfrm>
            <a:off x="832352" y="4928433"/>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7*7</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20" name="Rektangel 19"/>
          <p:cNvSpPr/>
          <p:nvPr/>
        </p:nvSpPr>
        <p:spPr>
          <a:xfrm>
            <a:off x="2829813" y="2771312"/>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8*8</a:t>
            </a:r>
            <a:endParaRPr lang="da-DK" sz="5400" b="0" cap="none" spc="0" dirty="0">
              <a:ln w="0"/>
              <a:solidFill>
                <a:schemeClr val="tx1"/>
              </a:solidFill>
              <a:effectLst>
                <a:outerShdw blurRad="38100" dist="19050" dir="2700000" algn="tl" rotWithShape="0">
                  <a:schemeClr val="dk1">
                    <a:alpha val="40000"/>
                  </a:schemeClr>
                </a:outerShdw>
              </a:effectLst>
            </a:endParaRPr>
          </a:p>
        </p:txBody>
      </p:sp>
      <p:pic>
        <p:nvPicPr>
          <p:cNvPr id="21" name="Billed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24322">
            <a:off x="3646437" y="6300253"/>
            <a:ext cx="2900833" cy="3274078"/>
          </a:xfrm>
          <a:prstGeom prst="rect">
            <a:avLst/>
          </a:prstGeom>
        </p:spPr>
      </p:pic>
      <p:sp>
        <p:nvSpPr>
          <p:cNvPr id="22" name="Rektangel 21"/>
          <p:cNvSpPr/>
          <p:nvPr/>
        </p:nvSpPr>
        <p:spPr>
          <a:xfrm>
            <a:off x="5493465" y="6889335"/>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9*9</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23" name="Rektangel 22"/>
          <p:cNvSpPr/>
          <p:nvPr/>
        </p:nvSpPr>
        <p:spPr>
          <a:xfrm>
            <a:off x="695854" y="6506465"/>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5*5</a:t>
            </a:r>
            <a:endParaRPr lang="da-DK" sz="5400" b="0" cap="none" spc="0" dirty="0">
              <a:ln w="0"/>
              <a:solidFill>
                <a:schemeClr val="tx1"/>
              </a:solidFill>
              <a:effectLst>
                <a:outerShdw blurRad="38100" dist="19050" dir="2700000" algn="tl" rotWithShape="0">
                  <a:schemeClr val="dk1">
                    <a:alpha val="40000"/>
                  </a:schemeClr>
                </a:outerShdw>
              </a:effectLst>
            </a:endParaRPr>
          </a:p>
        </p:txBody>
      </p:sp>
      <p:pic>
        <p:nvPicPr>
          <p:cNvPr id="26" name="Billed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70052" flipH="1">
            <a:off x="1890170" y="5563813"/>
            <a:ext cx="2976012" cy="3358930"/>
          </a:xfrm>
          <a:prstGeom prst="rect">
            <a:avLst/>
          </a:prstGeom>
        </p:spPr>
      </p:pic>
      <p:sp>
        <p:nvSpPr>
          <p:cNvPr id="27" name="Rektangel 26"/>
          <p:cNvSpPr/>
          <p:nvPr/>
        </p:nvSpPr>
        <p:spPr>
          <a:xfrm>
            <a:off x="3154613" y="5776299"/>
            <a:ext cx="958916" cy="707886"/>
          </a:xfrm>
          <a:prstGeom prst="rect">
            <a:avLst/>
          </a:prstGeom>
          <a:noFill/>
        </p:spPr>
        <p:txBody>
          <a:bodyPr wrap="none" lIns="91440" tIns="45720" rIns="91440" bIns="45720">
            <a:spAutoFit/>
          </a:bodyPr>
          <a:lstStyle/>
          <a:p>
            <a:pPr algn="ctr"/>
            <a:r>
              <a:rPr lang="da-DK" sz="4000" b="0" cap="none" spc="0" dirty="0">
                <a:ln w="0"/>
                <a:solidFill>
                  <a:schemeClr val="tx1"/>
                </a:solidFill>
                <a:effectLst>
                  <a:outerShdw blurRad="38100" dist="19050" dir="2700000" algn="tl" rotWithShape="0">
                    <a:schemeClr val="dk1">
                      <a:alpha val="40000"/>
                    </a:schemeClr>
                  </a:outerShdw>
                </a:effectLst>
              </a:rPr>
              <a:t>7*8</a:t>
            </a:r>
            <a:endParaRPr lang="da-DK" sz="5400" b="0" cap="none" spc="0" dirty="0">
              <a:ln w="0"/>
              <a:solidFill>
                <a:schemeClr val="tx1"/>
              </a:solidFill>
              <a:effectLst>
                <a:outerShdw blurRad="38100" dist="19050" dir="2700000" algn="tl" rotWithShape="0">
                  <a:schemeClr val="dk1">
                    <a:alpha val="40000"/>
                  </a:schemeClr>
                </a:outerShdw>
              </a:effectLst>
            </a:endParaRPr>
          </a:p>
        </p:txBody>
      </p:sp>
      <p:sp>
        <p:nvSpPr>
          <p:cNvPr id="24" name="Pladsholder til sidefod 1">
            <a:extLst>
              <a:ext uri="{FF2B5EF4-FFF2-40B4-BE49-F238E27FC236}">
                <a16:creationId xmlns:a16="http://schemas.microsoft.com/office/drawing/2014/main" id="{C4C5F0EE-9C47-AD4D-B76C-A896791B74DF}"/>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Tree>
    <p:extLst>
      <p:ext uri="{BB962C8B-B14F-4D97-AF65-F5344CB8AC3E}">
        <p14:creationId xmlns:p14="http://schemas.microsoft.com/office/powerpoint/2010/main" val="63185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072154" y="396414"/>
            <a:ext cx="4448654" cy="923330"/>
          </a:xfrm>
          <a:prstGeom prst="rect">
            <a:avLst/>
          </a:prstGeom>
          <a:noFill/>
        </p:spPr>
        <p:txBody>
          <a:bodyPr wrap="none" lIns="91440" tIns="45720" rIns="91440" bIns="45720">
            <a:spAutoFit/>
          </a:bodyPr>
          <a:lstStyle/>
          <a:p>
            <a:pPr algn="ctr"/>
            <a:r>
              <a:rPr lang="da-DK"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Om udgivelsen</a:t>
            </a:r>
          </a:p>
        </p:txBody>
      </p:sp>
      <p:sp>
        <p:nvSpPr>
          <p:cNvPr id="5" name="Tekstfelt 4"/>
          <p:cNvSpPr txBox="1"/>
          <p:nvPr/>
        </p:nvSpPr>
        <p:spPr>
          <a:xfrm>
            <a:off x="530087" y="1444487"/>
            <a:ext cx="5433392" cy="7528343"/>
          </a:xfrm>
          <a:prstGeom prst="rect">
            <a:avLst/>
          </a:prstGeom>
          <a:noFill/>
        </p:spPr>
        <p:txBody>
          <a:bodyPr wrap="square" rtlCol="0">
            <a:spAutoFit/>
          </a:bodyPr>
          <a:lstStyle/>
          <a:p>
            <a:pPr algn="ctr"/>
            <a:r>
              <a:rPr lang="da-DK" dirty="0">
                <a:sym typeface="Wingdings" panose="05000000000000000000" pitchFamily="2" charset="2"/>
              </a:rPr>
              <a:t>Tak, fordi du hentede mig materiale. Jeg håber, du og dine elever kan få glæde af det. </a:t>
            </a:r>
          </a:p>
          <a:p>
            <a:pPr algn="ctr"/>
            <a:endParaRPr lang="da-DK" dirty="0">
              <a:sym typeface="Wingdings" panose="05000000000000000000" pitchFamily="2" charset="2"/>
            </a:endParaRPr>
          </a:p>
          <a:p>
            <a:pPr algn="ctr"/>
            <a:r>
              <a:rPr lang="da-DK" dirty="0">
                <a:sym typeface="Wingdings" panose="05000000000000000000" pitchFamily="2" charset="2"/>
              </a:rPr>
              <a:t>Materialet er udarbejdet af Lene Skjold og udgivet på BubbleMinds. Har du spørgsmål eller kommentarer til materialet,  er du velkommen til at skrive til mig på : </a:t>
            </a:r>
          </a:p>
          <a:p>
            <a:pPr algn="ctr"/>
            <a:r>
              <a:rPr lang="da-DK" dirty="0">
                <a:sym typeface="Wingdings" panose="05000000000000000000" pitchFamily="2" charset="2"/>
                <a:hlinkClick r:id="rId2"/>
              </a:rPr>
              <a:t>leneskjold@hotmail.com</a:t>
            </a:r>
            <a:endParaRPr lang="da-DK" dirty="0">
              <a:sym typeface="Wingdings" panose="05000000000000000000" pitchFamily="2" charset="2"/>
            </a:endParaRPr>
          </a:p>
          <a:p>
            <a:pPr algn="ctr"/>
            <a:endParaRPr lang="da-DK" dirty="0">
              <a:sym typeface="Wingdings" panose="05000000000000000000" pitchFamily="2" charset="2"/>
            </a:endParaRPr>
          </a:p>
          <a:p>
            <a:pPr algn="ctr"/>
            <a:r>
              <a:rPr lang="da-DK" dirty="0">
                <a:cs typeface="Arial" panose="020B0604020202020204" pitchFamily="34" charset="0"/>
              </a:rPr>
              <a:t>Husk, dette materiale er nu dit. Du kan tage materialet med dig, hvis du flytter skole. Du må gerne have materialet liggende på både dine computere og din tablet, og du må printe det til eget brug – og naturligvis gerne kopiere til din egen undervisning. Men du må IKKE lave fildeling eller udlevere kopier til dine kollegaer og venner.</a:t>
            </a:r>
          </a:p>
          <a:p>
            <a:pPr algn="ctr"/>
            <a:endParaRPr lang="da-DK" dirty="0">
              <a:cs typeface="Arial" panose="020B0604020202020204" pitchFamily="34" charset="0"/>
            </a:endParaRPr>
          </a:p>
          <a:p>
            <a:pPr algn="ctr"/>
            <a:r>
              <a:rPr lang="da-DK" dirty="0">
                <a:cs typeface="Arial" panose="020B0604020202020204" pitchFamily="34" charset="0"/>
              </a:rPr>
              <a:t>Husk at indberette til Copydan, HVIS din skole er udvalgt som kontrolskole.</a:t>
            </a:r>
          </a:p>
          <a:p>
            <a:pPr algn="ctr"/>
            <a:endParaRPr lang="da-DK" dirty="0">
              <a:cs typeface="Arial" panose="020B0604020202020204" pitchFamily="34" charset="0"/>
            </a:endParaRPr>
          </a:p>
          <a:p>
            <a:pPr algn="ctr"/>
            <a:r>
              <a:rPr lang="da-DK" dirty="0">
                <a:cs typeface="Arial" panose="020B0604020202020204" pitchFamily="34" charset="0"/>
              </a:rPr>
              <a:t> Illustrationerne i materialet er hentet her: </a:t>
            </a:r>
          </a:p>
          <a:p>
            <a:pPr algn="ctr"/>
            <a:endParaRPr lang="da-DK" dirty="0">
              <a:cs typeface="Arial" panose="020B0604020202020204" pitchFamily="34" charset="0"/>
            </a:endParaRPr>
          </a:p>
          <a:p>
            <a:pPr algn="ctr"/>
            <a:r>
              <a:rPr lang="da-DK" dirty="0"/>
              <a:t>&lt;a </a:t>
            </a:r>
            <a:r>
              <a:rPr lang="da-DK" dirty="0" err="1"/>
              <a:t>href</a:t>
            </a:r>
            <a:r>
              <a:rPr lang="da-DK" dirty="0"/>
              <a:t>="</a:t>
            </a:r>
            <a:r>
              <a:rPr lang="da-DK" dirty="0" err="1"/>
              <a:t>https</a:t>
            </a:r>
            <a:r>
              <a:rPr lang="da-DK" dirty="0"/>
              <a:t>://</a:t>
            </a:r>
            <a:r>
              <a:rPr lang="da-DK" dirty="0" err="1"/>
              <a:t>www.mycutegraphics.com</a:t>
            </a:r>
            <a:r>
              <a:rPr lang="da-DK" dirty="0"/>
              <a:t>" </a:t>
            </a:r>
            <a:r>
              <a:rPr lang="da-DK" dirty="0" err="1"/>
              <a:t>title</a:t>
            </a:r>
            <a:r>
              <a:rPr lang="da-DK" dirty="0"/>
              <a:t>="Clip Art for Teachers"&gt; Clip Art for Teachers &lt;/a&gt;</a:t>
            </a:r>
            <a:endParaRPr lang="da-DK" dirty="0">
              <a:cs typeface="Arial" panose="020B0604020202020204" pitchFamily="34" charset="0"/>
            </a:endParaRPr>
          </a:p>
          <a:p>
            <a:pPr algn="ctr">
              <a:lnSpc>
                <a:spcPct val="150000"/>
              </a:lnSpc>
            </a:pPr>
            <a:endParaRPr lang="da-DK" dirty="0"/>
          </a:p>
          <a:p>
            <a:pPr algn="ctr">
              <a:lnSpc>
                <a:spcPct val="150000"/>
              </a:lnSpc>
            </a:pPr>
            <a:endParaRPr lang="da-DK" dirty="0">
              <a:solidFill>
                <a:srgbClr val="C00000"/>
              </a:solidFill>
            </a:endParaRPr>
          </a:p>
        </p:txBody>
      </p:sp>
      <p:pic>
        <p:nvPicPr>
          <p:cNvPr id="2" name="Billede 1">
            <a:extLst>
              <a:ext uri="{FF2B5EF4-FFF2-40B4-BE49-F238E27FC236}">
                <a16:creationId xmlns:a16="http://schemas.microsoft.com/office/drawing/2014/main" id="{63030C87-787D-7349-B88B-C7F8C6C4EB00}"/>
              </a:ext>
            </a:extLst>
          </p:cNvPr>
          <p:cNvPicPr>
            <a:picLocks noChangeAspect="1"/>
          </p:cNvPicPr>
          <p:nvPr/>
        </p:nvPicPr>
        <p:blipFill>
          <a:blip r:embed="rId3"/>
          <a:stretch>
            <a:fillRect/>
          </a:stretch>
        </p:blipFill>
        <p:spPr>
          <a:xfrm>
            <a:off x="2453284" y="7923551"/>
            <a:ext cx="1586035" cy="1586035"/>
          </a:xfrm>
          <a:prstGeom prst="rect">
            <a:avLst/>
          </a:prstGeom>
        </p:spPr>
      </p:pic>
    </p:spTree>
    <p:extLst>
      <p:ext uri="{BB962C8B-B14F-4D97-AF65-F5344CB8AC3E}">
        <p14:creationId xmlns:p14="http://schemas.microsoft.com/office/powerpoint/2010/main" val="250672055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509</Words>
  <Application>Microsoft Macintosh PowerPoint</Application>
  <PresentationFormat>A4-papir (210 x 297 mm)</PresentationFormat>
  <Paragraphs>53</Paragraphs>
  <Slides>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Calibri Light</vt:lpstr>
      <vt:lpstr>Office-tema</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Lene Jensen</dc:creator>
  <cp:lastModifiedBy>Sanne Pogager Jensen Soendersoeskolen</cp:lastModifiedBy>
  <cp:revision>14</cp:revision>
  <dcterms:created xsi:type="dcterms:W3CDTF">2017-11-26T19:44:42Z</dcterms:created>
  <dcterms:modified xsi:type="dcterms:W3CDTF">2020-04-14T10:11:30Z</dcterms:modified>
</cp:coreProperties>
</file>