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Lst>
  <p:sldSz cx="7561263" cy="106934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722" y="1548"/>
      </p:cViewPr>
      <p:guideLst>
        <p:guide orient="horz" pos="3368"/>
        <p:guide pos="238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67095" y="3321886"/>
            <a:ext cx="6427074" cy="2292150"/>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4534133" y="668338"/>
            <a:ext cx="1405923" cy="14225688"/>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312427" y="668338"/>
            <a:ext cx="4095684" cy="14225688"/>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97287" y="6871500"/>
            <a:ext cx="6427074" cy="2123828"/>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78063" y="428232"/>
            <a:ext cx="6805137" cy="1782233"/>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78064" y="425756"/>
            <a:ext cx="2487603" cy="1811937"/>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482060" y="7485380"/>
            <a:ext cx="4536758" cy="883691"/>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8D7C1861-E18D-4971-8063-267B3FCCC4F6}" type="datetimeFigureOut">
              <a:rPr lang="da-DK" smtClean="0"/>
              <a:pPr/>
              <a:t>18-12-2018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CEEB5EF-7F8F-4DB1-B5B4-4FB42650A896}"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C1861-E18D-4971-8063-267B3FCCC4F6}" type="datetimeFigureOut">
              <a:rPr lang="da-DK" smtClean="0"/>
              <a:pPr/>
              <a:t>18-12-2018</a:t>
            </a:fld>
            <a:endParaRPr lang="da-DK"/>
          </a:p>
        </p:txBody>
      </p:sp>
      <p:sp>
        <p:nvSpPr>
          <p:cNvPr id="5" name="Pladsholder til sidefod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EB5EF-7F8F-4DB1-B5B4-4FB42650A896}"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dmi.dk/laer-om/temaer/vejr/hvid-jul-i-danmark/"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rowdyinroom300.blogspot.dk/2012/09/some-new-fonts.html"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swirl and dot border - Chirp Graphics.png"/>
          <p:cNvPicPr>
            <a:picLocks noChangeAspect="1"/>
          </p:cNvPicPr>
          <p:nvPr/>
        </p:nvPicPr>
        <p:blipFill>
          <a:blip r:embed="rId2" cstate="print"/>
          <a:stretch>
            <a:fillRect/>
          </a:stretch>
        </p:blipFill>
        <p:spPr>
          <a:xfrm>
            <a:off x="144016" y="219987"/>
            <a:ext cx="7237015" cy="10239281"/>
          </a:xfrm>
          <a:prstGeom prst="rect">
            <a:avLst/>
          </a:prstGeom>
        </p:spPr>
      </p:pic>
      <p:sp>
        <p:nvSpPr>
          <p:cNvPr id="3" name="Tekstboks 2"/>
          <p:cNvSpPr txBox="1"/>
          <p:nvPr/>
        </p:nvSpPr>
        <p:spPr>
          <a:xfrm>
            <a:off x="1152550" y="2461151"/>
            <a:ext cx="5292377" cy="1877437"/>
          </a:xfrm>
          <a:prstGeom prst="rect">
            <a:avLst/>
          </a:prstGeom>
          <a:noFill/>
        </p:spPr>
        <p:txBody>
          <a:bodyPr wrap="square" rtlCol="0">
            <a:spAutoFit/>
          </a:bodyPr>
          <a:lstStyle/>
          <a:p>
            <a:pPr algn="ctr"/>
            <a:r>
              <a:rPr lang="da-DK" sz="7200" dirty="0" smtClean="0">
                <a:latin typeface="RowdyWriting" pitchFamily="2" charset="0"/>
                <a:ea typeface="RowdyWriting" pitchFamily="2" charset="0"/>
              </a:rPr>
              <a:t>Tip en 13’er</a:t>
            </a:r>
          </a:p>
          <a:p>
            <a:pPr algn="ctr"/>
            <a:r>
              <a:rPr lang="da-DK" sz="4400" dirty="0" smtClean="0">
                <a:latin typeface="RowdyWriting" pitchFamily="2" charset="0"/>
                <a:ea typeface="RowdyWriting" pitchFamily="2" charset="0"/>
              </a:rPr>
              <a:t>Sne</a:t>
            </a:r>
            <a:endParaRPr lang="da-DK" sz="6000" dirty="0">
              <a:latin typeface="RowdyWriting" pitchFamily="2" charset="0"/>
              <a:ea typeface="RowdyWriting" pitchFamily="2" charset="0"/>
            </a:endParaRPr>
          </a:p>
        </p:txBody>
      </p:sp>
      <p:pic>
        <p:nvPicPr>
          <p:cNvPr id="4" name="Billede 3" descr="snowflake_blue.png"/>
          <p:cNvPicPr>
            <a:picLocks noChangeAspect="1"/>
          </p:cNvPicPr>
          <p:nvPr/>
        </p:nvPicPr>
        <p:blipFill>
          <a:blip r:embed="rId3" cstate="print"/>
          <a:stretch>
            <a:fillRect/>
          </a:stretch>
        </p:blipFill>
        <p:spPr>
          <a:xfrm>
            <a:off x="612279" y="209895"/>
            <a:ext cx="1771607" cy="1968453"/>
          </a:xfrm>
          <a:prstGeom prst="rect">
            <a:avLst/>
          </a:prstGeom>
        </p:spPr>
      </p:pic>
      <p:pic>
        <p:nvPicPr>
          <p:cNvPr id="5" name="Billede 4" descr="snowflake_light blue.png"/>
          <p:cNvPicPr>
            <a:picLocks noChangeAspect="1"/>
          </p:cNvPicPr>
          <p:nvPr/>
        </p:nvPicPr>
        <p:blipFill>
          <a:blip r:embed="rId4" cstate="print"/>
          <a:stretch>
            <a:fillRect/>
          </a:stretch>
        </p:blipFill>
        <p:spPr>
          <a:xfrm>
            <a:off x="2448271" y="1290014"/>
            <a:ext cx="1188344" cy="1320382"/>
          </a:xfrm>
          <a:prstGeom prst="rect">
            <a:avLst/>
          </a:prstGeom>
        </p:spPr>
      </p:pic>
      <p:pic>
        <p:nvPicPr>
          <p:cNvPr id="8" name="Billede 7" descr="Tip_en_13'er_sne.png"/>
          <p:cNvPicPr>
            <a:picLocks noChangeAspect="1"/>
          </p:cNvPicPr>
          <p:nvPr/>
        </p:nvPicPr>
        <p:blipFill>
          <a:blip r:embed="rId5" cstate="print"/>
          <a:stretch>
            <a:fillRect/>
          </a:stretch>
        </p:blipFill>
        <p:spPr>
          <a:xfrm>
            <a:off x="1908423" y="4338588"/>
            <a:ext cx="3690289" cy="52565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swirl and dot border - Chirp Graphics.png"/>
          <p:cNvPicPr>
            <a:picLocks noChangeAspect="1"/>
          </p:cNvPicPr>
          <p:nvPr/>
        </p:nvPicPr>
        <p:blipFill>
          <a:blip r:embed="rId2" cstate="print"/>
          <a:stretch>
            <a:fillRect/>
          </a:stretch>
        </p:blipFill>
        <p:spPr>
          <a:xfrm>
            <a:off x="144016" y="219987"/>
            <a:ext cx="7237015" cy="10239281"/>
          </a:xfrm>
          <a:prstGeom prst="rect">
            <a:avLst/>
          </a:prstGeom>
        </p:spPr>
      </p:pic>
      <p:sp>
        <p:nvSpPr>
          <p:cNvPr id="3" name="Tekstboks 2"/>
          <p:cNvSpPr txBox="1"/>
          <p:nvPr/>
        </p:nvSpPr>
        <p:spPr>
          <a:xfrm>
            <a:off x="1098228" y="1044327"/>
            <a:ext cx="5274691" cy="5341575"/>
          </a:xfrm>
          <a:prstGeom prst="rect">
            <a:avLst/>
          </a:prstGeom>
          <a:noFill/>
        </p:spPr>
        <p:txBody>
          <a:bodyPr wrap="square" lIns="93077" tIns="46538" rIns="93077" bIns="46538" rtlCol="0">
            <a:spAutoFit/>
          </a:bodyPr>
          <a:lstStyle/>
          <a:p>
            <a:r>
              <a:rPr lang="da-DK" sz="4500" b="1" dirty="0">
                <a:latin typeface="Amatic SC" pitchFamily="2" charset="0"/>
              </a:rPr>
              <a:t>Vejledning</a:t>
            </a:r>
          </a:p>
          <a:p>
            <a:endParaRPr lang="da-DK" sz="1200" dirty="0">
              <a:latin typeface="Comic Sans MS" pitchFamily="66" charset="0"/>
            </a:endParaRPr>
          </a:p>
          <a:p>
            <a:r>
              <a:rPr lang="da-DK" sz="1200" b="1" spc="122" dirty="0">
                <a:latin typeface="Comic Sans MS" pitchFamily="66" charset="0"/>
              </a:rPr>
              <a:t>Fagligt </a:t>
            </a:r>
            <a:r>
              <a:rPr lang="da-DK" sz="1200" b="1" spc="122" dirty="0" smtClean="0">
                <a:latin typeface="Comic Sans MS" pitchFamily="66" charset="0"/>
              </a:rPr>
              <a:t>område: </a:t>
            </a:r>
            <a:r>
              <a:rPr lang="da-DK" sz="1200" spc="122" dirty="0" smtClean="0">
                <a:latin typeface="Comic Sans MS" pitchFamily="66" charset="0"/>
              </a:rPr>
              <a:t>Sne, snefnug og iskrystaller. Brug denne tip en 13’er som en evaluering, på hvor meget eleverne har fået med sig, fra emnet. Du kan måske bruge den både før og efter gennemgang af emnet, for at se hvor meget mere eleverne kan huske. </a:t>
            </a:r>
            <a:endParaRPr lang="da-DK" sz="1200" spc="122" dirty="0">
              <a:latin typeface="Comic Sans MS" pitchFamily="66" charset="0"/>
            </a:endParaRPr>
          </a:p>
          <a:p>
            <a:endParaRPr lang="da-DK" sz="1200" b="1" spc="122" dirty="0" smtClean="0">
              <a:latin typeface="Comic Sans MS" pitchFamily="66" charset="0"/>
            </a:endParaRPr>
          </a:p>
          <a:p>
            <a:endParaRPr lang="da-DK" sz="1200" b="1" spc="122" dirty="0">
              <a:latin typeface="Comic Sans MS" pitchFamily="66" charset="0"/>
            </a:endParaRPr>
          </a:p>
          <a:p>
            <a:r>
              <a:rPr lang="da-DK" sz="1200" b="1" spc="122" dirty="0">
                <a:latin typeface="Comic Sans MS" pitchFamily="66" charset="0"/>
              </a:rPr>
              <a:t>Forberedelse</a:t>
            </a:r>
            <a:r>
              <a:rPr lang="da-DK" sz="1200" b="1" spc="122" dirty="0" smtClean="0">
                <a:latin typeface="Comic Sans MS" pitchFamily="66" charset="0"/>
              </a:rPr>
              <a:t>: </a:t>
            </a:r>
            <a:r>
              <a:rPr lang="da-DK" sz="1200" spc="122" dirty="0" smtClean="0">
                <a:latin typeface="Comic Sans MS" pitchFamily="66" charset="0"/>
              </a:rPr>
              <a:t>Print s 3 </a:t>
            </a:r>
            <a:r>
              <a:rPr lang="da-DK" sz="1200" spc="122" dirty="0" smtClean="0">
                <a:latin typeface="Comic Sans MS" pitchFamily="66" charset="0"/>
              </a:rPr>
              <a:t> på papir og uddel til dine elever. </a:t>
            </a:r>
            <a:r>
              <a:rPr lang="da-DK" sz="1200" spc="122" dirty="0" err="1" smtClean="0">
                <a:latin typeface="Comic Sans MS" pitchFamily="66" charset="0"/>
              </a:rPr>
              <a:t>Rettearket</a:t>
            </a:r>
            <a:r>
              <a:rPr lang="da-DK" sz="1200" spc="122" dirty="0" smtClean="0">
                <a:latin typeface="Comic Sans MS" pitchFamily="66" charset="0"/>
              </a:rPr>
              <a:t> på side 4 kan evt. printes på overhed-plastik, så de bare kan ligge den henover deres </a:t>
            </a:r>
            <a:r>
              <a:rPr lang="da-DK" sz="1200" spc="122" dirty="0" err="1" smtClean="0">
                <a:latin typeface="Comic Sans MS" pitchFamily="66" charset="0"/>
              </a:rPr>
              <a:t>svarark</a:t>
            </a:r>
            <a:r>
              <a:rPr lang="da-DK" sz="1200" spc="122" dirty="0" smtClean="0">
                <a:latin typeface="Comic Sans MS" pitchFamily="66" charset="0"/>
              </a:rPr>
              <a:t>, for at tjekke rigtige og forkerte.  </a:t>
            </a:r>
            <a:endParaRPr lang="da-DK" sz="1200" spc="122" dirty="0" smtClean="0">
              <a:latin typeface="Comic Sans MS" pitchFamily="66" charset="0"/>
            </a:endParaRPr>
          </a:p>
          <a:p>
            <a:endParaRPr lang="da-DK" sz="1200" spc="122" dirty="0" smtClean="0">
              <a:latin typeface="Comic Sans MS" pitchFamily="66" charset="0"/>
            </a:endParaRPr>
          </a:p>
          <a:p>
            <a:r>
              <a:rPr lang="da-DK" sz="1200" spc="122" dirty="0" smtClean="0">
                <a:latin typeface="Comic Sans MS" pitchFamily="66" charset="0"/>
              </a:rPr>
              <a:t>De fleste spørgsmål tager udgangspunkt i ”teori” fra </a:t>
            </a:r>
            <a:r>
              <a:rPr lang="da-DK" sz="1200" spc="122" dirty="0" err="1" smtClean="0">
                <a:latin typeface="Comic Sans MS" pitchFamily="66" charset="0"/>
              </a:rPr>
              <a:t>clioonline</a:t>
            </a:r>
            <a:r>
              <a:rPr lang="da-DK" sz="1200" spc="122" dirty="0" smtClean="0">
                <a:latin typeface="Comic Sans MS" pitchFamily="66" charset="0"/>
              </a:rPr>
              <a:t>. </a:t>
            </a:r>
          </a:p>
          <a:p>
            <a:endParaRPr lang="da-DK" sz="1200" spc="122" dirty="0" smtClean="0">
              <a:latin typeface="Comic Sans MS" pitchFamily="66" charset="0"/>
            </a:endParaRPr>
          </a:p>
          <a:p>
            <a:r>
              <a:rPr lang="da-DK" sz="1200" spc="122" dirty="0" smtClean="0">
                <a:latin typeface="Comic Sans MS" pitchFamily="66" charset="0"/>
              </a:rPr>
              <a:t>Antallet af hvid jul kan søges efter </a:t>
            </a:r>
            <a:r>
              <a:rPr lang="da-DK" sz="1200" spc="122" dirty="0" smtClean="0">
                <a:latin typeface="Comic Sans MS" pitchFamily="66" charset="0"/>
              </a:rPr>
              <a:t>på nettet – her er et bud: </a:t>
            </a:r>
            <a:r>
              <a:rPr lang="da-DK" sz="1200" spc="122" dirty="0" smtClean="0">
                <a:latin typeface="Comic Sans MS" pitchFamily="66" charset="0"/>
                <a:hlinkClick r:id="rId3"/>
              </a:rPr>
              <a:t>https://www.dmi.dk/laer-om/temaer/vejr/hvid-jul-i-danmark</a:t>
            </a:r>
            <a:r>
              <a:rPr lang="da-DK" sz="1200" spc="122" dirty="0" smtClean="0">
                <a:latin typeface="Comic Sans MS" pitchFamily="66" charset="0"/>
                <a:hlinkClick r:id="rId3"/>
              </a:rPr>
              <a:t>/</a:t>
            </a:r>
            <a:r>
              <a:rPr lang="da-DK" sz="1200" spc="122" dirty="0" smtClean="0">
                <a:latin typeface="Comic Sans MS" pitchFamily="66" charset="0"/>
              </a:rPr>
              <a:t>  </a:t>
            </a:r>
          </a:p>
          <a:p>
            <a:endParaRPr lang="da-DK" sz="1200" spc="122" dirty="0" smtClean="0">
              <a:latin typeface="Comic Sans MS" pitchFamily="66" charset="0"/>
            </a:endParaRPr>
          </a:p>
          <a:p>
            <a:endParaRPr lang="da-DK" sz="1400" spc="122" dirty="0">
              <a:latin typeface="Comic Sans MS" pitchFamily="66" charset="0"/>
            </a:endParaRPr>
          </a:p>
          <a:p>
            <a:endParaRPr lang="da-DK" sz="1400" spc="122" dirty="0">
              <a:latin typeface="Comic Sans MS" pitchFamily="66" charset="0"/>
            </a:endParaRPr>
          </a:p>
          <a:p>
            <a:endParaRPr lang="da-DK" sz="1400" spc="122" dirty="0">
              <a:latin typeface="Comic Sans MS" pitchFamily="66" charset="0"/>
            </a:endParaRPr>
          </a:p>
          <a:p>
            <a:r>
              <a:rPr lang="da-DK" sz="1400" spc="122" dirty="0">
                <a:latin typeface="Comic Sans MS" pitchFamily="66" charset="0"/>
              </a:rPr>
              <a:t>  </a:t>
            </a:r>
            <a:endParaRPr lang="da-DK" sz="1400" b="1" spc="122"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864518" y="306140"/>
            <a:ext cx="4932337" cy="1138773"/>
          </a:xfrm>
          <a:prstGeom prst="rect">
            <a:avLst/>
          </a:prstGeom>
          <a:noFill/>
        </p:spPr>
        <p:txBody>
          <a:bodyPr wrap="square" rtlCol="0">
            <a:spAutoFit/>
          </a:bodyPr>
          <a:lstStyle/>
          <a:p>
            <a:pPr algn="ctr"/>
            <a:r>
              <a:rPr lang="da-DK" sz="4000" dirty="0" smtClean="0">
                <a:latin typeface="RowdyWriting" pitchFamily="2" charset="0"/>
                <a:ea typeface="RowdyWriting" pitchFamily="2" charset="0"/>
              </a:rPr>
              <a:t>Tip en 13’er</a:t>
            </a:r>
          </a:p>
          <a:p>
            <a:pPr algn="ctr"/>
            <a:r>
              <a:rPr lang="da-DK" sz="2800" dirty="0" smtClean="0">
                <a:latin typeface="RowdyWriting" pitchFamily="2" charset="0"/>
                <a:ea typeface="RowdyWriting" pitchFamily="2" charset="0"/>
              </a:rPr>
              <a:t>Sne</a:t>
            </a:r>
            <a:endParaRPr lang="da-DK" sz="4000" dirty="0">
              <a:latin typeface="RowdyWriting" pitchFamily="2" charset="0"/>
              <a:ea typeface="RowdyWriting" pitchFamily="2" charset="0"/>
            </a:endParaRPr>
          </a:p>
        </p:txBody>
      </p:sp>
      <p:graphicFrame>
        <p:nvGraphicFramePr>
          <p:cNvPr id="5" name="Tabel 4"/>
          <p:cNvGraphicFramePr>
            <a:graphicFrameLocks noGrp="1"/>
          </p:cNvGraphicFramePr>
          <p:nvPr/>
        </p:nvGraphicFramePr>
        <p:xfrm>
          <a:off x="972319" y="1791226"/>
          <a:ext cx="5544616" cy="8091978"/>
        </p:xfrm>
        <a:graphic>
          <a:graphicData uri="http://schemas.openxmlformats.org/drawingml/2006/table">
            <a:tbl>
              <a:tblPr firstRow="1" bandRow="1">
                <a:tableStyleId>{5940675A-B579-460E-94D1-54222C63F5DA}</a:tableStyleId>
              </a:tblPr>
              <a:tblGrid>
                <a:gridCol w="3127855"/>
                <a:gridCol w="1279462"/>
                <a:gridCol w="1137299"/>
              </a:tblGrid>
              <a:tr h="519751">
                <a:tc>
                  <a:txBody>
                    <a:bodyPr/>
                    <a:lstStyle/>
                    <a:p>
                      <a:r>
                        <a:rPr lang="da-DK" dirty="0" smtClean="0"/>
                        <a:t>Spørgsmål</a:t>
                      </a:r>
                      <a:endParaRPr lang="da-DK" dirty="0"/>
                    </a:p>
                  </a:txBody>
                  <a:tcPr/>
                </a:tc>
                <a:tc>
                  <a:txBody>
                    <a:bodyPr/>
                    <a:lstStyle/>
                    <a:p>
                      <a:r>
                        <a:rPr lang="da-DK" dirty="0" smtClean="0"/>
                        <a:t>Ja </a:t>
                      </a:r>
                      <a:endParaRPr lang="da-DK" dirty="0"/>
                    </a:p>
                  </a:txBody>
                  <a:tcPr/>
                </a:tc>
                <a:tc>
                  <a:txBody>
                    <a:bodyPr/>
                    <a:lstStyle/>
                    <a:p>
                      <a:r>
                        <a:rPr lang="da-DK" dirty="0" smtClean="0"/>
                        <a:t>Nej</a:t>
                      </a:r>
                      <a:endParaRPr lang="da-DK" dirty="0"/>
                    </a:p>
                  </a:txBody>
                  <a:tcPr/>
                </a:tc>
              </a:tr>
              <a:tr h="563592">
                <a:tc>
                  <a:txBody>
                    <a:bodyPr/>
                    <a:lstStyle/>
                    <a:p>
                      <a:r>
                        <a:rPr lang="da-DK" sz="1600" dirty="0" smtClean="0"/>
                        <a:t>Det meste </a:t>
                      </a:r>
                      <a:r>
                        <a:rPr lang="da-DK" sz="1600" baseline="0" dirty="0" smtClean="0"/>
                        <a:t>nedbør starter som snefnug.</a:t>
                      </a:r>
                      <a:endParaRPr lang="da-DK" sz="1600" dirty="0"/>
                    </a:p>
                  </a:txBody>
                  <a:tcPr/>
                </a:tc>
                <a:tc>
                  <a:txBody>
                    <a:bodyPr/>
                    <a:lstStyle/>
                    <a:p>
                      <a:endParaRPr lang="da-DK"/>
                    </a:p>
                  </a:txBody>
                  <a:tcPr/>
                </a:tc>
                <a:tc>
                  <a:txBody>
                    <a:bodyPr/>
                    <a:lstStyle/>
                    <a:p>
                      <a:endParaRPr lang="da-DK"/>
                    </a:p>
                  </a:txBody>
                  <a:tcPr/>
                </a:tc>
              </a:tr>
              <a:tr h="563592">
                <a:tc>
                  <a:txBody>
                    <a:bodyPr/>
                    <a:lstStyle/>
                    <a:p>
                      <a:r>
                        <a:rPr lang="da-DK" sz="1600" dirty="0" smtClean="0"/>
                        <a:t>Der har været hvid</a:t>
                      </a:r>
                      <a:r>
                        <a:rPr lang="da-DK" sz="1600" baseline="0" dirty="0" smtClean="0"/>
                        <a:t> jul </a:t>
                      </a:r>
                      <a:r>
                        <a:rPr lang="da-DK" sz="1600" baseline="0" dirty="0" smtClean="0"/>
                        <a:t>20 </a:t>
                      </a:r>
                      <a:r>
                        <a:rPr lang="da-DK" sz="1600" baseline="0" dirty="0" smtClean="0"/>
                        <a:t>gange </a:t>
                      </a:r>
                      <a:r>
                        <a:rPr lang="da-DK" sz="1600" baseline="0" dirty="0" smtClean="0"/>
                        <a:t>siden år 1900. </a:t>
                      </a:r>
                      <a:endParaRPr lang="da-DK" sz="1600" dirty="0"/>
                    </a:p>
                  </a:txBody>
                  <a:tcPr/>
                </a:tc>
                <a:tc>
                  <a:txBody>
                    <a:bodyPr/>
                    <a:lstStyle/>
                    <a:p>
                      <a:endParaRPr lang="da-DK"/>
                    </a:p>
                  </a:txBody>
                  <a:tcPr/>
                </a:tc>
                <a:tc>
                  <a:txBody>
                    <a:bodyPr/>
                    <a:lstStyle/>
                    <a:p>
                      <a:endParaRPr lang="da-DK"/>
                    </a:p>
                  </a:txBody>
                  <a:tcPr/>
                </a:tc>
              </a:tr>
              <a:tr h="519751">
                <a:tc>
                  <a:txBody>
                    <a:bodyPr/>
                    <a:lstStyle/>
                    <a:p>
                      <a:r>
                        <a:rPr lang="da-DK" sz="1600" dirty="0" smtClean="0"/>
                        <a:t>Snefnug falder med ca. 10 km/t.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Vanddamp</a:t>
                      </a:r>
                      <a:r>
                        <a:rPr lang="da-DK" sz="1600" baseline="0" dirty="0" smtClean="0"/>
                        <a:t> klistrer sig til hinanden og bliver til en iskrystal.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Snefnug</a:t>
                      </a:r>
                      <a:r>
                        <a:rPr lang="da-DK" sz="1600" baseline="0" dirty="0" smtClean="0"/>
                        <a:t> er alle forskellige.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Tøsne</a:t>
                      </a:r>
                      <a:r>
                        <a:rPr lang="da-DK" sz="1600" baseline="0" dirty="0" smtClean="0"/>
                        <a:t> er let og kan fyge over vejen.</a:t>
                      </a:r>
                      <a:endParaRPr lang="da-DK" sz="1600" dirty="0"/>
                    </a:p>
                  </a:txBody>
                  <a:tcPr/>
                </a:tc>
                <a:tc>
                  <a:txBody>
                    <a:bodyPr/>
                    <a:lstStyle/>
                    <a:p>
                      <a:endParaRPr lang="da-DK" sz="1600"/>
                    </a:p>
                  </a:txBody>
                  <a:tcPr/>
                </a:tc>
                <a:tc>
                  <a:txBody>
                    <a:bodyPr/>
                    <a:lstStyle/>
                    <a:p>
                      <a:endParaRPr lang="da-DK"/>
                    </a:p>
                  </a:txBody>
                  <a:tcPr/>
                </a:tc>
              </a:tr>
              <a:tr h="563592">
                <a:tc>
                  <a:txBody>
                    <a:bodyPr/>
                    <a:lstStyle/>
                    <a:p>
                      <a:r>
                        <a:rPr lang="da-DK" sz="1600" dirty="0" smtClean="0"/>
                        <a:t>Frostsne er let og kan fyge over vejen.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Vanddamp klistrer sig til urenheder i skyerne og bliver til en iskrystal.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Iskrystaller støder ind i</a:t>
                      </a:r>
                      <a:r>
                        <a:rPr lang="da-DK" sz="1600" baseline="0" dirty="0" smtClean="0"/>
                        <a:t> hinanden og bliver til et snefnug. </a:t>
                      </a:r>
                      <a:endParaRPr lang="da-DK" sz="1600" dirty="0"/>
                    </a:p>
                  </a:txBody>
                  <a:tcPr/>
                </a:tc>
                <a:tc>
                  <a:txBody>
                    <a:bodyPr/>
                    <a:lstStyle/>
                    <a:p>
                      <a:endParaRPr lang="da-DK" sz="1600" dirty="0"/>
                    </a:p>
                  </a:txBody>
                  <a:tcPr/>
                </a:tc>
                <a:tc>
                  <a:txBody>
                    <a:bodyPr/>
                    <a:lstStyle/>
                    <a:p>
                      <a:endParaRPr lang="da-DK" dirty="0"/>
                    </a:p>
                  </a:txBody>
                  <a:tcPr/>
                </a:tc>
              </a:tr>
              <a:tr h="563592">
                <a:tc>
                  <a:txBody>
                    <a:bodyPr/>
                    <a:lstStyle/>
                    <a:p>
                      <a:r>
                        <a:rPr lang="da-DK" sz="1600" dirty="0" smtClean="0"/>
                        <a:t>Der</a:t>
                      </a:r>
                      <a:r>
                        <a:rPr lang="da-DK" sz="1600" baseline="0" dirty="0" smtClean="0"/>
                        <a:t> er fundet iskrystaller så store som tallerkener. </a:t>
                      </a:r>
                      <a:endParaRPr lang="da-DK" sz="1600" dirty="0"/>
                    </a:p>
                  </a:txBody>
                  <a:tcPr/>
                </a:tc>
                <a:tc>
                  <a:txBody>
                    <a:bodyPr/>
                    <a:lstStyle/>
                    <a:p>
                      <a:endParaRPr lang="da-DK" sz="1600" dirty="0"/>
                    </a:p>
                  </a:txBody>
                  <a:tcPr/>
                </a:tc>
                <a:tc>
                  <a:txBody>
                    <a:bodyPr/>
                    <a:lstStyle/>
                    <a:p>
                      <a:endParaRPr lang="da-DK" dirty="0"/>
                    </a:p>
                  </a:txBody>
                  <a:tcPr/>
                </a:tc>
              </a:tr>
              <a:tr h="563592">
                <a:tc>
                  <a:txBody>
                    <a:bodyPr/>
                    <a:lstStyle/>
                    <a:p>
                      <a:r>
                        <a:rPr lang="da-DK" sz="1600" dirty="0" smtClean="0"/>
                        <a:t>Hvis</a:t>
                      </a:r>
                      <a:r>
                        <a:rPr lang="da-DK" sz="1600" baseline="0" dirty="0" smtClean="0"/>
                        <a:t> et snefnug støder ind i en dråbe vand, sker der ingenting. </a:t>
                      </a:r>
                      <a:endParaRPr lang="da-DK" sz="1600" dirty="0"/>
                    </a:p>
                  </a:txBody>
                  <a:tcPr/>
                </a:tc>
                <a:tc>
                  <a:txBody>
                    <a:bodyPr/>
                    <a:lstStyle/>
                    <a:p>
                      <a:endParaRPr lang="da-DK" sz="1600" dirty="0"/>
                    </a:p>
                  </a:txBody>
                  <a:tcPr/>
                </a:tc>
                <a:tc>
                  <a:txBody>
                    <a:bodyPr/>
                    <a:lstStyle/>
                    <a:p>
                      <a:endParaRPr lang="da-DK" dirty="0"/>
                    </a:p>
                  </a:txBody>
                  <a:tcPr/>
                </a:tc>
              </a:tr>
              <a:tr h="800894">
                <a:tc>
                  <a:txBody>
                    <a:bodyPr/>
                    <a:lstStyle/>
                    <a:p>
                      <a:r>
                        <a:rPr lang="da-DK" sz="1600" dirty="0" smtClean="0"/>
                        <a:t>Hvis</a:t>
                      </a:r>
                      <a:r>
                        <a:rPr lang="da-DK" sz="1600" baseline="0" dirty="0" smtClean="0"/>
                        <a:t> et snefnug støder ind i en dråbe vand, bliver det til hagl.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De fleste iskrystaller</a:t>
                      </a:r>
                      <a:r>
                        <a:rPr lang="da-DK" sz="1600" baseline="0" dirty="0" smtClean="0"/>
                        <a:t> er så små at man ikke kan se dem. </a:t>
                      </a:r>
                      <a:endParaRPr lang="da-DK" sz="1600" dirty="0"/>
                    </a:p>
                  </a:txBody>
                  <a:tcPr/>
                </a:tc>
                <a:tc>
                  <a:txBody>
                    <a:bodyPr/>
                    <a:lstStyle/>
                    <a:p>
                      <a:endParaRPr lang="da-DK" sz="1600" dirty="0"/>
                    </a:p>
                  </a:txBody>
                  <a:tcPr/>
                </a:tc>
                <a:tc>
                  <a:txBody>
                    <a:bodyPr/>
                    <a:lstStyle/>
                    <a:p>
                      <a:endParaRPr lang="da-DK" dirty="0"/>
                    </a:p>
                  </a:txBody>
                  <a:tcPr/>
                </a:tc>
              </a:tr>
            </a:tbl>
          </a:graphicData>
        </a:graphic>
      </p:graphicFrame>
      <p:sp>
        <p:nvSpPr>
          <p:cNvPr id="6" name="Tekstboks 5"/>
          <p:cNvSpPr txBox="1"/>
          <p:nvPr/>
        </p:nvSpPr>
        <p:spPr>
          <a:xfrm>
            <a:off x="972319" y="10099228"/>
            <a:ext cx="4680520" cy="369332"/>
          </a:xfrm>
          <a:prstGeom prst="rect">
            <a:avLst/>
          </a:prstGeom>
          <a:noFill/>
        </p:spPr>
        <p:txBody>
          <a:bodyPr wrap="square" rtlCol="0">
            <a:spAutoFit/>
          </a:bodyPr>
          <a:lstStyle/>
          <a:p>
            <a:r>
              <a:rPr lang="da-DK" dirty="0" smtClean="0">
                <a:latin typeface="Comic Sans MS" pitchFamily="66" charset="0"/>
              </a:rPr>
              <a:t>Navn:</a:t>
            </a:r>
            <a:r>
              <a:rPr lang="da-DK" dirty="0" smtClean="0"/>
              <a:t>_______________________________</a:t>
            </a:r>
            <a:endParaRPr lang="da-DK" dirty="0"/>
          </a:p>
        </p:txBody>
      </p:sp>
      <p:pic>
        <p:nvPicPr>
          <p:cNvPr id="7" name="Billede 6" descr="snowflake_white.png"/>
          <p:cNvPicPr>
            <a:picLocks noChangeAspect="1"/>
          </p:cNvPicPr>
          <p:nvPr/>
        </p:nvPicPr>
        <p:blipFill>
          <a:blip r:embed="rId2" cstate="print"/>
          <a:stretch>
            <a:fillRect/>
          </a:stretch>
        </p:blipFill>
        <p:spPr>
          <a:xfrm rot="20937725">
            <a:off x="5344592" y="53840"/>
            <a:ext cx="2016224" cy="224024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864518" y="306140"/>
            <a:ext cx="4932337" cy="1138773"/>
          </a:xfrm>
          <a:prstGeom prst="rect">
            <a:avLst/>
          </a:prstGeom>
          <a:noFill/>
        </p:spPr>
        <p:txBody>
          <a:bodyPr wrap="square" rtlCol="0">
            <a:spAutoFit/>
          </a:bodyPr>
          <a:lstStyle/>
          <a:p>
            <a:pPr algn="ctr"/>
            <a:r>
              <a:rPr lang="da-DK" sz="4000" dirty="0" smtClean="0">
                <a:latin typeface="RowdyWriting" pitchFamily="2" charset="0"/>
                <a:ea typeface="RowdyWriting" pitchFamily="2" charset="0"/>
              </a:rPr>
              <a:t>Tip en 13’er</a:t>
            </a:r>
          </a:p>
          <a:p>
            <a:pPr algn="ctr"/>
            <a:r>
              <a:rPr lang="da-DK" sz="2800" dirty="0" smtClean="0">
                <a:latin typeface="RowdyWriting" pitchFamily="2" charset="0"/>
                <a:ea typeface="RowdyWriting" pitchFamily="2" charset="0"/>
              </a:rPr>
              <a:t>Sne - RETTEARK</a:t>
            </a:r>
            <a:endParaRPr lang="da-DK" sz="4000" dirty="0">
              <a:latin typeface="RowdyWriting" pitchFamily="2" charset="0"/>
              <a:ea typeface="RowdyWriting" pitchFamily="2" charset="0"/>
            </a:endParaRPr>
          </a:p>
        </p:txBody>
      </p:sp>
      <p:graphicFrame>
        <p:nvGraphicFramePr>
          <p:cNvPr id="5" name="Tabel 4"/>
          <p:cNvGraphicFramePr>
            <a:graphicFrameLocks noGrp="1"/>
          </p:cNvGraphicFramePr>
          <p:nvPr/>
        </p:nvGraphicFramePr>
        <p:xfrm>
          <a:off x="972319" y="1791226"/>
          <a:ext cx="5544616" cy="8091978"/>
        </p:xfrm>
        <a:graphic>
          <a:graphicData uri="http://schemas.openxmlformats.org/drawingml/2006/table">
            <a:tbl>
              <a:tblPr firstRow="1" bandRow="1">
                <a:tableStyleId>{5940675A-B579-460E-94D1-54222C63F5DA}</a:tableStyleId>
              </a:tblPr>
              <a:tblGrid>
                <a:gridCol w="3127855"/>
                <a:gridCol w="1279462"/>
                <a:gridCol w="1137299"/>
              </a:tblGrid>
              <a:tr h="519751">
                <a:tc>
                  <a:txBody>
                    <a:bodyPr/>
                    <a:lstStyle/>
                    <a:p>
                      <a:r>
                        <a:rPr lang="da-DK" dirty="0" smtClean="0"/>
                        <a:t>Spørgsmål</a:t>
                      </a:r>
                      <a:endParaRPr lang="da-DK" dirty="0"/>
                    </a:p>
                  </a:txBody>
                  <a:tcPr/>
                </a:tc>
                <a:tc>
                  <a:txBody>
                    <a:bodyPr/>
                    <a:lstStyle/>
                    <a:p>
                      <a:r>
                        <a:rPr lang="da-DK" dirty="0" smtClean="0"/>
                        <a:t>Ja </a:t>
                      </a:r>
                      <a:endParaRPr lang="da-DK" dirty="0"/>
                    </a:p>
                  </a:txBody>
                  <a:tcPr/>
                </a:tc>
                <a:tc>
                  <a:txBody>
                    <a:bodyPr/>
                    <a:lstStyle/>
                    <a:p>
                      <a:r>
                        <a:rPr lang="da-DK" dirty="0" smtClean="0"/>
                        <a:t>Nej</a:t>
                      </a:r>
                      <a:endParaRPr lang="da-DK" dirty="0"/>
                    </a:p>
                  </a:txBody>
                  <a:tcPr/>
                </a:tc>
              </a:tr>
              <a:tr h="563592">
                <a:tc>
                  <a:txBody>
                    <a:bodyPr/>
                    <a:lstStyle/>
                    <a:p>
                      <a:r>
                        <a:rPr lang="da-DK" sz="1600" dirty="0" smtClean="0"/>
                        <a:t>Det meste </a:t>
                      </a:r>
                      <a:r>
                        <a:rPr lang="da-DK" sz="1600" baseline="0" dirty="0" smtClean="0"/>
                        <a:t>nedbør starter som snefnug.</a:t>
                      </a:r>
                      <a:endParaRPr lang="da-DK" sz="1600" dirty="0"/>
                    </a:p>
                  </a:txBody>
                  <a:tcPr/>
                </a:tc>
                <a:tc>
                  <a:txBody>
                    <a:bodyPr/>
                    <a:lstStyle/>
                    <a:p>
                      <a:endParaRPr lang="da-DK" dirty="0"/>
                    </a:p>
                  </a:txBody>
                  <a:tcPr/>
                </a:tc>
                <a:tc>
                  <a:txBody>
                    <a:bodyPr/>
                    <a:lstStyle/>
                    <a:p>
                      <a:endParaRPr lang="da-DK"/>
                    </a:p>
                  </a:txBody>
                  <a:tcPr/>
                </a:tc>
              </a:tr>
              <a:tr h="563592">
                <a:tc>
                  <a:txBody>
                    <a:bodyPr/>
                    <a:lstStyle/>
                    <a:p>
                      <a:r>
                        <a:rPr lang="da-DK" sz="1600" dirty="0" smtClean="0"/>
                        <a:t>Der har været hvid</a:t>
                      </a:r>
                      <a:r>
                        <a:rPr lang="da-DK" sz="1600" baseline="0" dirty="0" smtClean="0"/>
                        <a:t> jul 20 gange siden år 1900. </a:t>
                      </a:r>
                      <a:endParaRPr lang="da-DK" sz="1600" dirty="0"/>
                    </a:p>
                  </a:txBody>
                  <a:tcPr/>
                </a:tc>
                <a:tc>
                  <a:txBody>
                    <a:bodyPr/>
                    <a:lstStyle/>
                    <a:p>
                      <a:endParaRPr lang="da-DK"/>
                    </a:p>
                  </a:txBody>
                  <a:tcPr/>
                </a:tc>
                <a:tc>
                  <a:txBody>
                    <a:bodyPr/>
                    <a:lstStyle/>
                    <a:p>
                      <a:endParaRPr lang="da-DK"/>
                    </a:p>
                  </a:txBody>
                  <a:tcPr/>
                </a:tc>
              </a:tr>
              <a:tr h="519751">
                <a:tc>
                  <a:txBody>
                    <a:bodyPr/>
                    <a:lstStyle/>
                    <a:p>
                      <a:r>
                        <a:rPr lang="da-DK" sz="1600" dirty="0" smtClean="0"/>
                        <a:t>Snefnug falder med ca. 10 km/t.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Vanddamp</a:t>
                      </a:r>
                      <a:r>
                        <a:rPr lang="da-DK" sz="1600" baseline="0" dirty="0" smtClean="0"/>
                        <a:t> klistrer sig til hinanden og bliver til en iskrystal.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Snefnug</a:t>
                      </a:r>
                      <a:r>
                        <a:rPr lang="da-DK" sz="1600" baseline="0" dirty="0" smtClean="0"/>
                        <a:t> er alle forskellige. </a:t>
                      </a:r>
                      <a:endParaRPr lang="da-DK" sz="1600" dirty="0"/>
                    </a:p>
                  </a:txBody>
                  <a:tcPr/>
                </a:tc>
                <a:tc>
                  <a:txBody>
                    <a:bodyPr/>
                    <a:lstStyle/>
                    <a:p>
                      <a:endParaRPr lang="da-DK" dirty="0"/>
                    </a:p>
                  </a:txBody>
                  <a:tcPr/>
                </a:tc>
                <a:tc>
                  <a:txBody>
                    <a:bodyPr/>
                    <a:lstStyle/>
                    <a:p>
                      <a:endParaRPr lang="da-DK" dirty="0"/>
                    </a:p>
                  </a:txBody>
                  <a:tcPr/>
                </a:tc>
              </a:tr>
              <a:tr h="519751">
                <a:tc>
                  <a:txBody>
                    <a:bodyPr/>
                    <a:lstStyle/>
                    <a:p>
                      <a:r>
                        <a:rPr lang="da-DK" sz="1600" dirty="0" smtClean="0"/>
                        <a:t>Tøsne</a:t>
                      </a:r>
                      <a:r>
                        <a:rPr lang="da-DK" sz="1600" baseline="0" dirty="0" smtClean="0"/>
                        <a:t> er let og kan fyge over vejen.</a:t>
                      </a:r>
                      <a:endParaRPr lang="da-DK" sz="1600" dirty="0"/>
                    </a:p>
                  </a:txBody>
                  <a:tcPr/>
                </a:tc>
                <a:tc>
                  <a:txBody>
                    <a:bodyPr/>
                    <a:lstStyle/>
                    <a:p>
                      <a:endParaRPr lang="da-DK" sz="1600"/>
                    </a:p>
                  </a:txBody>
                  <a:tcPr/>
                </a:tc>
                <a:tc>
                  <a:txBody>
                    <a:bodyPr/>
                    <a:lstStyle/>
                    <a:p>
                      <a:endParaRPr lang="da-DK"/>
                    </a:p>
                  </a:txBody>
                  <a:tcPr/>
                </a:tc>
              </a:tr>
              <a:tr h="563592">
                <a:tc>
                  <a:txBody>
                    <a:bodyPr/>
                    <a:lstStyle/>
                    <a:p>
                      <a:r>
                        <a:rPr lang="da-DK" sz="1600" dirty="0" smtClean="0"/>
                        <a:t>Frostsne er let og kan fyge over vejen.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Vanddamp klistrer sig til urenheder i skyerne og bliver til en iskrystal.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Iskrystaller støder ind i</a:t>
                      </a:r>
                      <a:r>
                        <a:rPr lang="da-DK" sz="1600" baseline="0" dirty="0" smtClean="0"/>
                        <a:t> hinanden og bliver til et snefnug. </a:t>
                      </a:r>
                      <a:endParaRPr lang="da-DK" sz="1600" dirty="0"/>
                    </a:p>
                  </a:txBody>
                  <a:tcPr/>
                </a:tc>
                <a:tc>
                  <a:txBody>
                    <a:bodyPr/>
                    <a:lstStyle/>
                    <a:p>
                      <a:endParaRPr lang="da-DK" sz="1600" dirty="0"/>
                    </a:p>
                  </a:txBody>
                  <a:tcPr/>
                </a:tc>
                <a:tc>
                  <a:txBody>
                    <a:bodyPr/>
                    <a:lstStyle/>
                    <a:p>
                      <a:endParaRPr lang="da-DK" dirty="0"/>
                    </a:p>
                  </a:txBody>
                  <a:tcPr/>
                </a:tc>
              </a:tr>
              <a:tr h="563592">
                <a:tc>
                  <a:txBody>
                    <a:bodyPr/>
                    <a:lstStyle/>
                    <a:p>
                      <a:r>
                        <a:rPr lang="da-DK" sz="1600" dirty="0" smtClean="0"/>
                        <a:t>Der</a:t>
                      </a:r>
                      <a:r>
                        <a:rPr lang="da-DK" sz="1600" baseline="0" dirty="0" smtClean="0"/>
                        <a:t> er fundet iskrystaller så store som tallerkener. </a:t>
                      </a:r>
                      <a:endParaRPr lang="da-DK" sz="1600" dirty="0"/>
                    </a:p>
                  </a:txBody>
                  <a:tcPr/>
                </a:tc>
                <a:tc>
                  <a:txBody>
                    <a:bodyPr/>
                    <a:lstStyle/>
                    <a:p>
                      <a:endParaRPr lang="da-DK" sz="1600" dirty="0"/>
                    </a:p>
                  </a:txBody>
                  <a:tcPr/>
                </a:tc>
                <a:tc>
                  <a:txBody>
                    <a:bodyPr/>
                    <a:lstStyle/>
                    <a:p>
                      <a:endParaRPr lang="da-DK" dirty="0"/>
                    </a:p>
                  </a:txBody>
                  <a:tcPr/>
                </a:tc>
              </a:tr>
              <a:tr h="563592">
                <a:tc>
                  <a:txBody>
                    <a:bodyPr/>
                    <a:lstStyle/>
                    <a:p>
                      <a:r>
                        <a:rPr lang="da-DK" sz="1600" dirty="0" smtClean="0"/>
                        <a:t>Hvis</a:t>
                      </a:r>
                      <a:r>
                        <a:rPr lang="da-DK" sz="1600" baseline="0" dirty="0" smtClean="0"/>
                        <a:t> et snefnug støder ind i en dråbe vand, sker der ingenting. </a:t>
                      </a:r>
                      <a:endParaRPr lang="da-DK" sz="1600" dirty="0"/>
                    </a:p>
                  </a:txBody>
                  <a:tcPr/>
                </a:tc>
                <a:tc>
                  <a:txBody>
                    <a:bodyPr/>
                    <a:lstStyle/>
                    <a:p>
                      <a:endParaRPr lang="da-DK" sz="1600" dirty="0"/>
                    </a:p>
                  </a:txBody>
                  <a:tcPr/>
                </a:tc>
                <a:tc>
                  <a:txBody>
                    <a:bodyPr/>
                    <a:lstStyle/>
                    <a:p>
                      <a:endParaRPr lang="da-DK" dirty="0"/>
                    </a:p>
                  </a:txBody>
                  <a:tcPr/>
                </a:tc>
              </a:tr>
              <a:tr h="800894">
                <a:tc>
                  <a:txBody>
                    <a:bodyPr/>
                    <a:lstStyle/>
                    <a:p>
                      <a:r>
                        <a:rPr lang="da-DK" sz="1600" dirty="0" smtClean="0"/>
                        <a:t>Hvis</a:t>
                      </a:r>
                      <a:r>
                        <a:rPr lang="da-DK" sz="1600" baseline="0" dirty="0" smtClean="0"/>
                        <a:t> et snefnug støder ind i en dråbe vand, bliver det til hagl. </a:t>
                      </a:r>
                      <a:endParaRPr lang="da-DK" sz="1600" dirty="0"/>
                    </a:p>
                  </a:txBody>
                  <a:tcPr/>
                </a:tc>
                <a:tc>
                  <a:txBody>
                    <a:bodyPr/>
                    <a:lstStyle/>
                    <a:p>
                      <a:endParaRPr lang="da-DK" sz="1600" dirty="0"/>
                    </a:p>
                  </a:txBody>
                  <a:tcPr/>
                </a:tc>
                <a:tc>
                  <a:txBody>
                    <a:bodyPr/>
                    <a:lstStyle/>
                    <a:p>
                      <a:endParaRPr lang="da-DK" dirty="0"/>
                    </a:p>
                  </a:txBody>
                  <a:tcPr/>
                </a:tc>
              </a:tr>
              <a:tr h="519751">
                <a:tc>
                  <a:txBody>
                    <a:bodyPr/>
                    <a:lstStyle/>
                    <a:p>
                      <a:r>
                        <a:rPr lang="da-DK" sz="1600" dirty="0" smtClean="0"/>
                        <a:t>De fleste iskrystaller</a:t>
                      </a:r>
                      <a:r>
                        <a:rPr lang="da-DK" sz="1600" baseline="0" dirty="0" smtClean="0"/>
                        <a:t> er så små at man ikke kan se dem. </a:t>
                      </a:r>
                      <a:endParaRPr lang="da-DK" sz="1600" dirty="0"/>
                    </a:p>
                  </a:txBody>
                  <a:tcPr/>
                </a:tc>
                <a:tc>
                  <a:txBody>
                    <a:bodyPr/>
                    <a:lstStyle/>
                    <a:p>
                      <a:endParaRPr lang="da-DK" sz="1600" dirty="0"/>
                    </a:p>
                  </a:txBody>
                  <a:tcPr/>
                </a:tc>
                <a:tc>
                  <a:txBody>
                    <a:bodyPr/>
                    <a:lstStyle/>
                    <a:p>
                      <a:endParaRPr lang="da-DK" dirty="0"/>
                    </a:p>
                  </a:txBody>
                  <a:tcPr/>
                </a:tc>
              </a:tr>
            </a:tbl>
          </a:graphicData>
        </a:graphic>
      </p:graphicFrame>
      <p:sp>
        <p:nvSpPr>
          <p:cNvPr id="6" name="Tekstboks 5"/>
          <p:cNvSpPr txBox="1"/>
          <p:nvPr/>
        </p:nvSpPr>
        <p:spPr>
          <a:xfrm>
            <a:off x="972319" y="10099228"/>
            <a:ext cx="4680520" cy="369332"/>
          </a:xfrm>
          <a:prstGeom prst="rect">
            <a:avLst/>
          </a:prstGeom>
          <a:noFill/>
        </p:spPr>
        <p:txBody>
          <a:bodyPr wrap="square" rtlCol="0">
            <a:spAutoFit/>
          </a:bodyPr>
          <a:lstStyle/>
          <a:p>
            <a:r>
              <a:rPr lang="da-DK" dirty="0" smtClean="0">
                <a:latin typeface="Comic Sans MS" pitchFamily="66" charset="0"/>
              </a:rPr>
              <a:t>Navn:</a:t>
            </a:r>
            <a:r>
              <a:rPr lang="da-DK" dirty="0" smtClean="0"/>
              <a:t>_______________________________</a:t>
            </a:r>
            <a:endParaRPr lang="da-DK" dirty="0"/>
          </a:p>
        </p:txBody>
      </p:sp>
      <p:pic>
        <p:nvPicPr>
          <p:cNvPr id="7" name="Billede 6" descr="snowflake_white.png"/>
          <p:cNvPicPr>
            <a:picLocks noChangeAspect="1"/>
          </p:cNvPicPr>
          <p:nvPr/>
        </p:nvPicPr>
        <p:blipFill>
          <a:blip r:embed="rId2" cstate="print"/>
          <a:stretch>
            <a:fillRect/>
          </a:stretch>
        </p:blipFill>
        <p:spPr>
          <a:xfrm rot="20937725">
            <a:off x="5344592" y="53840"/>
            <a:ext cx="2016224" cy="2240249"/>
          </a:xfrm>
          <a:prstGeom prst="rect">
            <a:avLst/>
          </a:prstGeom>
        </p:spPr>
      </p:pic>
      <p:cxnSp>
        <p:nvCxnSpPr>
          <p:cNvPr id="9" name="Lige forbindelse 8"/>
          <p:cNvCxnSpPr/>
          <p:nvPr/>
        </p:nvCxnSpPr>
        <p:spPr>
          <a:xfrm>
            <a:off x="4356695" y="2466380"/>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Lige forbindelse 9"/>
          <p:cNvCxnSpPr/>
          <p:nvPr/>
        </p:nvCxnSpPr>
        <p:spPr>
          <a:xfrm flipV="1">
            <a:off x="4356695" y="2466380"/>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p:nvCxnSpPr>
        <p:spPr>
          <a:xfrm>
            <a:off x="5580831" y="3042444"/>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p:nvCxnSpPr>
        <p:spPr>
          <a:xfrm flipV="1">
            <a:off x="5580831" y="3042444"/>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a:off x="5652839" y="3618508"/>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p:nvCxnSpPr>
        <p:spPr>
          <a:xfrm flipV="1">
            <a:off x="5652839" y="3618508"/>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8"/>
          <p:cNvCxnSpPr/>
          <p:nvPr/>
        </p:nvCxnSpPr>
        <p:spPr>
          <a:xfrm>
            <a:off x="5652839" y="4122564"/>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V="1">
            <a:off x="5652839" y="4122564"/>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20"/>
          <p:cNvCxnSpPr/>
          <p:nvPr/>
        </p:nvCxnSpPr>
        <p:spPr>
          <a:xfrm>
            <a:off x="4356695" y="4698628"/>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1"/>
          <p:cNvCxnSpPr/>
          <p:nvPr/>
        </p:nvCxnSpPr>
        <p:spPr>
          <a:xfrm flipV="1">
            <a:off x="4356695" y="4698628"/>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a:off x="5580831" y="5202684"/>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3"/>
          <p:cNvCxnSpPr/>
          <p:nvPr/>
        </p:nvCxnSpPr>
        <p:spPr>
          <a:xfrm flipV="1">
            <a:off x="5580831" y="5202684"/>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4"/>
          <p:cNvCxnSpPr/>
          <p:nvPr/>
        </p:nvCxnSpPr>
        <p:spPr>
          <a:xfrm>
            <a:off x="4356695" y="5778748"/>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flipV="1">
            <a:off x="4356695" y="5778748"/>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8"/>
          <p:cNvCxnSpPr/>
          <p:nvPr/>
        </p:nvCxnSpPr>
        <p:spPr>
          <a:xfrm>
            <a:off x="4356695" y="6354812"/>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9"/>
          <p:cNvCxnSpPr/>
          <p:nvPr/>
        </p:nvCxnSpPr>
        <p:spPr>
          <a:xfrm flipV="1">
            <a:off x="4356695" y="6354812"/>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2"/>
          <p:cNvCxnSpPr/>
          <p:nvPr/>
        </p:nvCxnSpPr>
        <p:spPr>
          <a:xfrm>
            <a:off x="4356695" y="7506940"/>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p:nvCxnSpPr>
        <p:spPr>
          <a:xfrm flipV="1">
            <a:off x="4356695" y="7506940"/>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ge forbindelse 34"/>
          <p:cNvCxnSpPr/>
          <p:nvPr/>
        </p:nvCxnSpPr>
        <p:spPr>
          <a:xfrm>
            <a:off x="5580831" y="8083004"/>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5"/>
          <p:cNvCxnSpPr/>
          <p:nvPr/>
        </p:nvCxnSpPr>
        <p:spPr>
          <a:xfrm flipV="1">
            <a:off x="5580831" y="8083004"/>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6"/>
          <p:cNvCxnSpPr/>
          <p:nvPr/>
        </p:nvCxnSpPr>
        <p:spPr>
          <a:xfrm>
            <a:off x="4428703" y="8731076"/>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ge forbindelse 37"/>
          <p:cNvCxnSpPr/>
          <p:nvPr/>
        </p:nvCxnSpPr>
        <p:spPr>
          <a:xfrm flipV="1">
            <a:off x="4428703" y="8731076"/>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Lige forbindelse 38"/>
          <p:cNvCxnSpPr/>
          <p:nvPr/>
        </p:nvCxnSpPr>
        <p:spPr>
          <a:xfrm>
            <a:off x="4428703" y="9451156"/>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9"/>
          <p:cNvCxnSpPr/>
          <p:nvPr/>
        </p:nvCxnSpPr>
        <p:spPr>
          <a:xfrm flipV="1">
            <a:off x="4428703" y="9451156"/>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40"/>
          <p:cNvCxnSpPr/>
          <p:nvPr/>
        </p:nvCxnSpPr>
        <p:spPr>
          <a:xfrm>
            <a:off x="4356695" y="6930876"/>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1"/>
          <p:cNvCxnSpPr/>
          <p:nvPr/>
        </p:nvCxnSpPr>
        <p:spPr>
          <a:xfrm flipV="1">
            <a:off x="4356695" y="6930876"/>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swirl and dot border - Chirp Graphics.png"/>
          <p:cNvPicPr>
            <a:picLocks noChangeAspect="1"/>
          </p:cNvPicPr>
          <p:nvPr/>
        </p:nvPicPr>
        <p:blipFill>
          <a:blip r:embed="rId2" cstate="print"/>
          <a:stretch>
            <a:fillRect/>
          </a:stretch>
        </p:blipFill>
        <p:spPr>
          <a:xfrm>
            <a:off x="144016" y="219987"/>
            <a:ext cx="7237015" cy="10239281"/>
          </a:xfrm>
          <a:prstGeom prst="rect">
            <a:avLst/>
          </a:prstGeom>
        </p:spPr>
      </p:pic>
      <p:sp>
        <p:nvSpPr>
          <p:cNvPr id="3" name="Tekstboks 2"/>
          <p:cNvSpPr txBox="1"/>
          <p:nvPr/>
        </p:nvSpPr>
        <p:spPr>
          <a:xfrm>
            <a:off x="1216766" y="1054193"/>
            <a:ext cx="4940129" cy="4664467"/>
          </a:xfrm>
          <a:prstGeom prst="rect">
            <a:avLst/>
          </a:prstGeom>
          <a:noFill/>
        </p:spPr>
        <p:txBody>
          <a:bodyPr wrap="square" lIns="93077" tIns="46538" rIns="93077" bIns="46538" rtlCol="0">
            <a:spAutoFit/>
          </a:bodyPr>
          <a:lstStyle/>
          <a:p>
            <a:r>
              <a:rPr lang="da-DK" sz="4500" b="1" dirty="0">
                <a:latin typeface="Amatic SC" pitchFamily="2" charset="0"/>
              </a:rPr>
              <a:t>Udgivelse</a:t>
            </a:r>
          </a:p>
          <a:p>
            <a:endParaRPr lang="da-DK" sz="1200" dirty="0">
              <a:latin typeface="Comic Sans MS" pitchFamily="66" charset="0"/>
            </a:endParaRPr>
          </a:p>
          <a:p>
            <a:r>
              <a:rPr lang="da-DK" sz="1200" dirty="0">
                <a:latin typeface="Comic Sans MS" pitchFamily="66" charset="0"/>
              </a:rPr>
              <a:t>Tak for at du har hentet mit materiale! Jeg håber du og dine elever vil synes om det. </a:t>
            </a:r>
          </a:p>
          <a:p>
            <a:endParaRPr lang="da-DK" sz="1200" dirty="0">
              <a:latin typeface="Comic Sans MS" pitchFamily="66" charset="0"/>
            </a:endParaRPr>
          </a:p>
          <a:p>
            <a:r>
              <a:rPr lang="da-DK" sz="1200" dirty="0">
                <a:latin typeface="Comic Sans MS" pitchFamily="66" charset="0"/>
              </a:rPr>
              <a:t>Dette materiale er udarbejdet </a:t>
            </a:r>
            <a:r>
              <a:rPr lang="da-DK" sz="1200" dirty="0" smtClean="0">
                <a:latin typeface="Comic Sans MS" pitchFamily="66" charset="0"/>
              </a:rPr>
              <a:t>af </a:t>
            </a:r>
            <a:r>
              <a:rPr lang="da-DK" sz="1200" dirty="0">
                <a:latin typeface="Comic Sans MS" pitchFamily="66" charset="0"/>
              </a:rPr>
              <a:t>Anna Skjødt Rye Olesen.</a:t>
            </a:r>
          </a:p>
          <a:p>
            <a:endParaRPr lang="da-DK" sz="1200" dirty="0">
              <a:latin typeface="Comic Sans MS" pitchFamily="66" charset="0"/>
            </a:endParaRPr>
          </a:p>
          <a:p>
            <a:r>
              <a:rPr lang="da-DK" sz="1200" dirty="0">
                <a:latin typeface="Comic Sans MS" pitchFamily="66" charset="0"/>
              </a:rPr>
              <a:t>Materialet </a:t>
            </a:r>
            <a:r>
              <a:rPr lang="da-DK" sz="1200" dirty="0" smtClean="0">
                <a:latin typeface="Comic Sans MS" pitchFamily="66" charset="0"/>
              </a:rPr>
              <a:t>indeholder </a:t>
            </a:r>
            <a:r>
              <a:rPr lang="da-DK" sz="1200" dirty="0" smtClean="0">
                <a:latin typeface="Comic Sans MS" pitchFamily="66" charset="0"/>
              </a:rPr>
              <a:t>5 </a:t>
            </a:r>
            <a:r>
              <a:rPr lang="da-DK" sz="1200" dirty="0" smtClean="0">
                <a:latin typeface="Comic Sans MS" pitchFamily="66" charset="0"/>
              </a:rPr>
              <a:t>sider med </a:t>
            </a:r>
            <a:r>
              <a:rPr lang="da-DK" sz="1200" dirty="0" smtClean="0">
                <a:latin typeface="Comic Sans MS" pitchFamily="66" charset="0"/>
              </a:rPr>
              <a:t>1 tip en 13’er </a:t>
            </a:r>
            <a:r>
              <a:rPr lang="da-DK" sz="1200" dirty="0" smtClean="0">
                <a:latin typeface="Comic Sans MS" pitchFamily="66" charset="0"/>
              </a:rPr>
              <a:t>ark </a:t>
            </a:r>
            <a:r>
              <a:rPr lang="da-DK" sz="1200" dirty="0" smtClean="0">
                <a:latin typeface="Comic Sans MS" pitchFamily="66" charset="0"/>
              </a:rPr>
              <a:t>til dine elever og 1 </a:t>
            </a:r>
            <a:r>
              <a:rPr lang="da-DK" sz="1200" dirty="0" err="1" smtClean="0">
                <a:latin typeface="Comic Sans MS" pitchFamily="66" charset="0"/>
              </a:rPr>
              <a:t>retteark</a:t>
            </a:r>
            <a:r>
              <a:rPr lang="da-DK" sz="1200" dirty="0" smtClean="0">
                <a:latin typeface="Comic Sans MS" pitchFamily="66" charset="0"/>
              </a:rPr>
              <a:t>. </a:t>
            </a:r>
            <a:endParaRPr lang="da-DK" sz="1200" dirty="0">
              <a:latin typeface="Comic Sans MS" pitchFamily="66" charset="0"/>
            </a:endParaRPr>
          </a:p>
          <a:p>
            <a:endParaRPr lang="da-DK" sz="1200" dirty="0">
              <a:latin typeface="Comic Sans MS" pitchFamily="66" charset="0"/>
            </a:endParaRPr>
          </a:p>
          <a:p>
            <a:endParaRPr lang="da-DK" sz="1200" dirty="0">
              <a:latin typeface="Comic Sans MS" pitchFamily="66" charset="0"/>
            </a:endParaRPr>
          </a:p>
          <a:p>
            <a:endParaRPr lang="da-DK" sz="1200" dirty="0">
              <a:latin typeface="Comic Sans MS" pitchFamily="66" charset="0"/>
            </a:endParaRPr>
          </a:p>
          <a:p>
            <a:r>
              <a:rPr lang="da-DK" sz="1200" dirty="0">
                <a:ea typeface="RowdySpunky" pitchFamily="2" charset="0"/>
              </a:rPr>
              <a:t>Credits på fonte og </a:t>
            </a:r>
            <a:r>
              <a:rPr lang="da-DK" sz="1200" dirty="0" err="1">
                <a:ea typeface="RowdySpunky" pitchFamily="2" charset="0"/>
              </a:rPr>
              <a:t>clip</a:t>
            </a:r>
            <a:r>
              <a:rPr lang="da-DK" sz="1200" dirty="0">
                <a:ea typeface="RowdySpunky" pitchFamily="2" charset="0"/>
              </a:rPr>
              <a:t> art til:</a:t>
            </a:r>
          </a:p>
          <a:p>
            <a:endParaRPr lang="da-DK" sz="1200" dirty="0">
              <a:ea typeface="RowdySpunky" pitchFamily="2" charset="0"/>
            </a:endParaRPr>
          </a:p>
          <a:p>
            <a:r>
              <a:rPr lang="da-DK" sz="1200" dirty="0">
                <a:ea typeface="RowdySpunky" pitchFamily="2" charset="0"/>
                <a:hlinkClick r:id="rId3"/>
              </a:rPr>
              <a:t>http://rowdyinroom300.blogspot.dk/2012/09/some-new-fonts.html</a:t>
            </a:r>
            <a:r>
              <a:rPr lang="da-DK" sz="1200" dirty="0">
                <a:ea typeface="RowdySpunky" pitchFamily="2" charset="0"/>
              </a:rPr>
              <a:t>  </a:t>
            </a:r>
            <a:endParaRPr lang="da-DK" sz="1200" dirty="0" smtClean="0">
              <a:ea typeface="RowdySpunky" pitchFamily="2" charset="0"/>
            </a:endParaRPr>
          </a:p>
          <a:p>
            <a:r>
              <a:rPr lang="da-DK" sz="1200" dirty="0" smtClean="0"/>
              <a:t> </a:t>
            </a:r>
            <a:endParaRPr lang="da-DK" sz="1200" dirty="0" smtClean="0"/>
          </a:p>
          <a:p>
            <a:endParaRPr lang="da-DK" sz="1200" dirty="0" smtClean="0">
              <a:ea typeface="RowdySpunky" pitchFamily="2" charset="0"/>
            </a:endParaRPr>
          </a:p>
          <a:p>
            <a:endParaRPr lang="da-DK" sz="1200" dirty="0">
              <a:latin typeface="Comic Sans MS" pitchFamily="66" charset="0"/>
            </a:endParaRPr>
          </a:p>
          <a:p>
            <a:endParaRPr lang="da-DK" sz="1200" dirty="0">
              <a:latin typeface="Comic Sans MS" pitchFamily="66" charset="0"/>
            </a:endParaRPr>
          </a:p>
          <a:p>
            <a:endParaRPr lang="da-DK" sz="1200" dirty="0">
              <a:latin typeface="Comic Sans MS" pitchFamily="66" charset="0"/>
            </a:endParaRPr>
          </a:p>
          <a:p>
            <a:endParaRPr lang="da-DK" sz="1200" dirty="0">
              <a:latin typeface="Comic Sans MS" pitchFamily="66" charset="0"/>
            </a:endParaRPr>
          </a:p>
          <a:p>
            <a:r>
              <a:rPr lang="da-DK" sz="1200" dirty="0">
                <a:latin typeface="Comic Sans MS" pitchFamily="66" charset="0"/>
              </a:rPr>
              <a:t> </a:t>
            </a:r>
          </a:p>
        </p:txBody>
      </p:sp>
      <p:pic>
        <p:nvPicPr>
          <p:cNvPr id="4" name="Billede 3" descr="Prince_Padania_TOU_Logo1.png"/>
          <p:cNvPicPr>
            <a:picLocks noChangeAspect="1"/>
          </p:cNvPicPr>
          <p:nvPr/>
        </p:nvPicPr>
        <p:blipFill>
          <a:blip r:embed="rId4" cstate="print"/>
          <a:stretch>
            <a:fillRect/>
          </a:stretch>
        </p:blipFill>
        <p:spPr>
          <a:xfrm>
            <a:off x="1260351" y="5130676"/>
            <a:ext cx="1512168" cy="1512168"/>
          </a:xfrm>
          <a:prstGeom prst="rect">
            <a:avLst/>
          </a:prstGeom>
        </p:spPr>
      </p:pic>
      <p:pic>
        <p:nvPicPr>
          <p:cNvPr id="5" name="Billede 4" descr="2.Chirp Graphics logo.jpg"/>
          <p:cNvPicPr>
            <a:picLocks noChangeAspect="1"/>
          </p:cNvPicPr>
          <p:nvPr/>
        </p:nvPicPr>
        <p:blipFill>
          <a:blip r:embed="rId5" cstate="print"/>
          <a:stretch>
            <a:fillRect/>
          </a:stretch>
        </p:blipFill>
        <p:spPr>
          <a:xfrm>
            <a:off x="2916535" y="5202684"/>
            <a:ext cx="1525538" cy="1525538"/>
          </a:xfrm>
          <a:prstGeom prst="rect">
            <a:avLst/>
          </a:prstGeom>
        </p:spPr>
      </p:pic>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4322</TotalTime>
  <Words>482</Words>
  <Application>Microsoft Office PowerPoint</Application>
  <PresentationFormat>Brugerdefineret</PresentationFormat>
  <Paragraphs>75</Paragraphs>
  <Slides>5</Slides>
  <Notes>0</Notes>
  <HiddenSlides>0</HiddenSlides>
  <MMClips>0</MMClips>
  <ScaleCrop>false</ScaleCrop>
  <HeadingPairs>
    <vt:vector size="4" baseType="variant">
      <vt:variant>
        <vt:lpstr>Tema</vt:lpstr>
      </vt:variant>
      <vt:variant>
        <vt:i4>1</vt:i4>
      </vt:variant>
      <vt:variant>
        <vt:lpstr>Diastitler</vt:lpstr>
      </vt:variant>
      <vt:variant>
        <vt:i4>5</vt:i4>
      </vt:variant>
    </vt:vector>
  </HeadingPairs>
  <TitlesOfParts>
    <vt:vector size="6" baseType="lpstr">
      <vt:lpstr>Kontortema</vt:lpstr>
      <vt:lpstr>Dias nummer 1</vt:lpstr>
      <vt:lpstr>Dias nummer 2</vt:lpstr>
      <vt:lpstr>Dias nummer 3</vt:lpstr>
      <vt:lpstr>Dias nummer 4</vt:lpstr>
      <vt:lpstr>Dias nummer 5</vt:lpstr>
    </vt:vector>
  </TitlesOfParts>
  <Company>Vejle Kommune, Uddannelse &amp; Læring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Ulrik Nielsen</dc:creator>
  <cp:lastModifiedBy>Ulrik Nielsen</cp:lastModifiedBy>
  <cp:revision>74</cp:revision>
  <dcterms:created xsi:type="dcterms:W3CDTF">2018-12-11T13:21:15Z</dcterms:created>
  <dcterms:modified xsi:type="dcterms:W3CDTF">2018-12-18T13:34:17Z</dcterms:modified>
</cp:coreProperties>
</file>