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F3645F-9851-416B-BBD5-6171FD0FB157}">
  <a:tblStyle styleId="{16F3645F-9851-416B-BBD5-6171FD0FB1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10"/>
    <p:restoredTop sz="94599"/>
  </p:normalViewPr>
  <p:slideViewPr>
    <p:cSldViewPr snapToGrid="0">
      <p:cViewPr varScale="1">
        <p:scale>
          <a:sx n="141" d="100"/>
          <a:sy n="141" d="100"/>
        </p:scale>
        <p:origin x="800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8565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291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5c7be5c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5c7be5c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912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04700" y="981200"/>
          <a:ext cx="8534600" cy="3983150"/>
        </p:xfrm>
        <a:graphic>
          <a:graphicData uri="http://schemas.openxmlformats.org/drawingml/2006/table">
            <a:tbl>
              <a:tblPr>
                <a:noFill/>
                <a:tableStyleId>{16F3645F-9851-416B-BBD5-6171FD0FB157}</a:tableStyleId>
              </a:tblPr>
              <a:tblGrid>
                <a:gridCol w="2133650"/>
                <a:gridCol w="2133650"/>
                <a:gridCol w="2133650"/>
                <a:gridCol w="2133650"/>
              </a:tblGrid>
              <a:tr h="95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EA99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møbel hvor der er en spids vinkel</a:t>
                      </a:r>
                      <a:endParaRPr sz="1200" b="1">
                        <a:solidFill>
                          <a:srgbClr val="EA999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D5A6B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hvor, som du kan beregne rumfanget af</a:t>
                      </a:r>
                      <a:endParaRPr sz="1200" b="1">
                        <a:solidFill>
                          <a:srgbClr val="D5A6B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man kan måle med</a:t>
                      </a:r>
                      <a:endParaRPr sz="1200" b="1">
                        <a:solidFill>
                          <a:srgbClr val="93C47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6FA8D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man kan lave beregninger med</a:t>
                      </a:r>
                      <a:endParaRPr sz="1200" b="1">
                        <a:solidFill>
                          <a:srgbClr val="6FA8D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80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E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har form som en ligesidet trekant</a:t>
                      </a:r>
                      <a:endParaRPr sz="1200" b="1">
                        <a:solidFill>
                          <a:srgbClr val="E0666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C27BA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motiv med symmetri</a:t>
                      </a:r>
                      <a:endParaRPr sz="1200" b="1">
                        <a:solidFill>
                          <a:srgbClr val="C27BA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6AA84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møbel hvor der er en stump vinkel</a:t>
                      </a:r>
                      <a:endParaRPr sz="1200" b="1">
                        <a:solidFill>
                          <a:srgbClr val="6AA84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3D85C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har form som en rombe</a:t>
                      </a:r>
                      <a:endParaRPr sz="1200" b="1">
                        <a:solidFill>
                          <a:srgbClr val="3D85C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9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CC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2 meter langt</a:t>
                      </a:r>
                      <a:endParaRPr sz="1200" b="1">
                        <a:solidFill>
                          <a:srgbClr val="CC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A64D7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har form som en ellipse</a:t>
                      </a:r>
                      <a:endParaRPr sz="1200" b="1">
                        <a:solidFill>
                          <a:srgbClr val="A64D7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har form som en cirkelring</a:t>
                      </a:r>
                      <a:endParaRPr sz="12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0B5394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...kvadrater</a:t>
                      </a:r>
                      <a:endParaRPr sz="1200" b="1">
                        <a:solidFill>
                          <a:srgbClr val="0B5394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15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...to genstande der er parallelle</a:t>
                      </a:r>
                      <a:endParaRPr sz="1200"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741B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genstand, som du kan beregne arealet af</a:t>
                      </a:r>
                      <a:endParaRPr sz="1200" b="1">
                        <a:solidFill>
                          <a:srgbClr val="741B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274E1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1,5 meter højt</a:t>
                      </a:r>
                      <a:endParaRPr sz="1200" b="1">
                        <a:solidFill>
                          <a:srgbClr val="274E1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07376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som burde være vinkelret, men det er den desværre ikke :/</a:t>
                      </a:r>
                      <a:endParaRPr sz="1200" b="1">
                        <a:solidFill>
                          <a:srgbClr val="07376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482050" y="-77550"/>
            <a:ext cx="4179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4200" b="1">
                <a:latin typeface="Amatica SC"/>
                <a:ea typeface="Amatica SC"/>
                <a:cs typeface="Amatica SC"/>
                <a:sym typeface="Amatica SC"/>
              </a:rPr>
              <a:t>Mat-Mobilbingo</a:t>
            </a:r>
            <a:endParaRPr sz="4200" b="1">
              <a:latin typeface="Amatica SC"/>
              <a:ea typeface="Amatica SC"/>
              <a:cs typeface="Amatica SC"/>
              <a:sym typeface="Amatica S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0737" y="36344"/>
            <a:ext cx="510200" cy="6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60425" y="494400"/>
            <a:ext cx="85347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666666"/>
                </a:solidFill>
                <a:latin typeface="Handlee"/>
                <a:ea typeface="Handlee"/>
                <a:cs typeface="Handlee"/>
                <a:sym typeface="Handlee"/>
              </a:rPr>
              <a:t>Find :         ..og tag et billede af hver ting</a:t>
            </a:r>
            <a:endParaRPr>
              <a:solidFill>
                <a:srgbClr val="666666"/>
              </a:solidFill>
              <a:latin typeface="Handlee"/>
              <a:ea typeface="Handlee"/>
              <a:cs typeface="Handlee"/>
              <a:sym typeface="Handlee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803325" y="760825"/>
            <a:ext cx="273600" cy="1041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9" name="Google Shape;59;p13"/>
          <p:cNvSpPr txBox="1"/>
          <p:nvPr/>
        </p:nvSpPr>
        <p:spPr>
          <a:xfrm>
            <a:off x="7948943" y="148813"/>
            <a:ext cx="890345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Amatica SC"/>
                <a:ea typeface="Amatica SC"/>
                <a:cs typeface="Amatica SC"/>
                <a:sym typeface="Amatica SC"/>
              </a:rPr>
              <a:t>Ark nr.1</a:t>
            </a:r>
            <a:endParaRPr dirty="0">
              <a:latin typeface="Amatica SC"/>
              <a:ea typeface="Amatica SC"/>
              <a:cs typeface="Amatica SC"/>
              <a:sym typeface="Amatica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4"/>
          <p:cNvGraphicFramePr/>
          <p:nvPr/>
        </p:nvGraphicFramePr>
        <p:xfrm>
          <a:off x="304700" y="970950"/>
          <a:ext cx="8534600" cy="3884350"/>
        </p:xfrm>
        <a:graphic>
          <a:graphicData uri="http://schemas.openxmlformats.org/drawingml/2006/table">
            <a:tbl>
              <a:tblPr>
                <a:noFill/>
                <a:tableStyleId>{16F3645F-9851-416B-BBD5-6171FD0FB157}</a:tableStyleId>
              </a:tblPr>
              <a:tblGrid>
                <a:gridCol w="2133650"/>
                <a:gridCol w="2133650"/>
                <a:gridCol w="2133650"/>
                <a:gridCol w="2133650"/>
              </a:tblGrid>
              <a:tr h="1000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EA99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måles i Liter</a:t>
                      </a:r>
                      <a:endParaRPr sz="1200" b="1">
                        <a:solidFill>
                          <a:srgbClr val="EA999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D5A6B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koster over 100.000kr</a:t>
                      </a:r>
                      <a:endParaRPr sz="1200" b="1">
                        <a:solidFill>
                          <a:srgbClr val="D5A6B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93C47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 der kan måle tid</a:t>
                      </a:r>
                      <a:endParaRPr sz="1200" b="1">
                        <a:solidFill>
                          <a:srgbClr val="93C47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6FA8D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ellipseform</a:t>
                      </a:r>
                      <a:endParaRPr sz="1200" b="1">
                        <a:solidFill>
                          <a:srgbClr val="6FA8D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21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E0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genstand, der er svær at beregne rumfanget af</a:t>
                      </a:r>
                      <a:endParaRPr sz="1200" b="1">
                        <a:solidFill>
                          <a:srgbClr val="E0666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C27BA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er ca 10 meter langt</a:t>
                      </a:r>
                      <a:endParaRPr sz="1200" b="1">
                        <a:solidFill>
                          <a:srgbClr val="C27BA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6AA84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diagonal</a:t>
                      </a:r>
                      <a:endParaRPr sz="1200" b="1">
                        <a:solidFill>
                          <a:srgbClr val="6AA84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3D85C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koster ca. 3000 kr</a:t>
                      </a:r>
                      <a:endParaRPr sz="1200" b="1">
                        <a:solidFill>
                          <a:srgbClr val="3D85C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21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CC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ting fra naturen, som er symmetrisk</a:t>
                      </a:r>
                      <a:endParaRPr sz="1200" b="1">
                        <a:solidFill>
                          <a:srgbClr val="CC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A64D7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diagram</a:t>
                      </a:r>
                      <a:endParaRPr sz="1200" b="1">
                        <a:solidFill>
                          <a:srgbClr val="A64D79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38761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horisont </a:t>
                      </a:r>
                      <a:endParaRPr sz="1200" b="1">
                        <a:solidFill>
                          <a:srgbClr val="38761D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0B5394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pentagon (femkant)</a:t>
                      </a:r>
                      <a:endParaRPr sz="1200" b="1">
                        <a:solidFill>
                          <a:srgbClr val="0B5394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4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990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genstand, der har form som et parallelogram</a:t>
                      </a:r>
                      <a:endParaRPr sz="1200" b="1">
                        <a:solidFill>
                          <a:srgbClr val="9900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741B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...noget der koster ca. 10 kr</a:t>
                      </a:r>
                      <a:endParaRPr sz="1200" b="1">
                        <a:solidFill>
                          <a:srgbClr val="741B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274E1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...en hexagon (sekskant)</a:t>
                      </a:r>
                      <a:endParaRPr sz="1200" b="1">
                        <a:solidFill>
                          <a:srgbClr val="274E1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" sz="1200" b="1">
                          <a:solidFill>
                            <a:srgbClr val="073763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...et flisemønster</a:t>
                      </a:r>
                      <a:endParaRPr sz="1200" b="1">
                        <a:solidFill>
                          <a:srgbClr val="073763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66" name="Google Shape;66;p14"/>
          <p:cNvSpPr txBox="1"/>
          <p:nvPr/>
        </p:nvSpPr>
        <p:spPr>
          <a:xfrm>
            <a:off x="2482050" y="-77550"/>
            <a:ext cx="4179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4200" b="1">
                <a:latin typeface="Amatica SC"/>
                <a:ea typeface="Amatica SC"/>
                <a:cs typeface="Amatica SC"/>
                <a:sym typeface="Amatica SC"/>
              </a:rPr>
              <a:t>Mat-Mobilbingo</a:t>
            </a:r>
            <a:endParaRPr sz="4200" b="1">
              <a:latin typeface="Amatica SC"/>
              <a:ea typeface="Amatica SC"/>
              <a:cs typeface="Amatica SC"/>
              <a:sym typeface="Amatica SC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6850" y="48850"/>
            <a:ext cx="510200" cy="6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04588" y="526325"/>
            <a:ext cx="8534700" cy="4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666666"/>
                </a:solidFill>
                <a:latin typeface="Handlee"/>
                <a:ea typeface="Handlee"/>
                <a:cs typeface="Handlee"/>
                <a:sym typeface="Handlee"/>
              </a:rPr>
              <a:t>Find :         ..og tag et billede af hver ting</a:t>
            </a:r>
            <a:endParaRPr>
              <a:solidFill>
                <a:srgbClr val="666666"/>
              </a:solidFill>
              <a:latin typeface="Handlee"/>
              <a:ea typeface="Handlee"/>
              <a:cs typeface="Handlee"/>
              <a:sym typeface="Handlee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>
            <a:off x="803325" y="760825"/>
            <a:ext cx="273600" cy="1041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0" name="Google Shape;70;p14"/>
          <p:cNvSpPr txBox="1"/>
          <p:nvPr/>
        </p:nvSpPr>
        <p:spPr>
          <a:xfrm>
            <a:off x="7885568" y="148813"/>
            <a:ext cx="95372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Amatica SC"/>
                <a:ea typeface="Amatica SC"/>
                <a:cs typeface="Amatica SC"/>
                <a:sym typeface="Amatica SC"/>
              </a:rPr>
              <a:t>Ark nr.2</a:t>
            </a:r>
            <a:endParaRPr dirty="0">
              <a:latin typeface="Amatica SC"/>
              <a:ea typeface="Amatica SC"/>
              <a:cs typeface="Amatica SC"/>
              <a:sym typeface="Amatica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Macintosh PowerPoint</Application>
  <PresentationFormat>Skærmshow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Courier New</vt:lpstr>
      <vt:lpstr>Amatica SC</vt:lpstr>
      <vt:lpstr>Handlee</vt:lpstr>
      <vt:lpstr>Arial</vt:lpstr>
      <vt:lpstr>Simple Light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cp:lastModifiedBy>Microsoft Office-bruger</cp:lastModifiedBy>
  <cp:revision>2</cp:revision>
  <dcterms:modified xsi:type="dcterms:W3CDTF">2019-03-30T12:15:06Z</dcterms:modified>
</cp:coreProperties>
</file>