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73" r:id="rId3"/>
    <p:sldId id="257" r:id="rId4"/>
    <p:sldId id="265" r:id="rId5"/>
    <p:sldId id="263" r:id="rId6"/>
    <p:sldId id="264" r:id="rId7"/>
    <p:sldId id="258" r:id="rId8"/>
    <p:sldId id="268" r:id="rId9"/>
    <p:sldId id="259" r:id="rId10"/>
    <p:sldId id="267" r:id="rId11"/>
    <p:sldId id="260" r:id="rId12"/>
    <p:sldId id="269" r:id="rId13"/>
    <p:sldId id="261"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62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da-DK"/>
              <a:t>Klik for at redigere i master</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BCD9559-97C9-354D-BC26-013B9CBCFFC3}" type="datetimeFigureOut">
              <a:rPr lang="da-DK" smtClean="0"/>
              <a:t>24-09-2018</a:t>
            </a:fld>
            <a:endParaRPr lang="da-DK"/>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da-DK"/>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C5AB21A-74AF-C244-B24B-7C92769D3458}" type="slidenum">
              <a:rPr lang="da-DK" smtClean="0"/>
              <a:t>‹nr.›</a:t>
            </a:fld>
            <a:endParaRPr lang="da-DK"/>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860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BCD9559-97C9-354D-BC26-013B9CBCFFC3}" type="datetimeFigureOut">
              <a:rPr lang="da-DK" smtClean="0"/>
              <a:t>24-09-2018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332514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BCD9559-97C9-354D-BC26-013B9CBCFFC3}" type="datetimeFigureOut">
              <a:rPr lang="da-DK" smtClean="0"/>
              <a:t>24-09-2018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374212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BCD9559-97C9-354D-BC26-013B9CBCFFC3}" type="datetimeFigureOut">
              <a:rPr lang="da-DK" smtClean="0"/>
              <a:t>24-09-2018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167869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da-DK"/>
              <a:t>Klik for at redigere i master</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BCD9559-97C9-354D-BC26-013B9CBCFFC3}" type="datetimeFigureOut">
              <a:rPr lang="da-DK" smtClean="0"/>
              <a:t>24-09-2018</a:t>
            </a:fld>
            <a:endParaRPr lang="da-DK"/>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da-DK"/>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C5AB21A-74AF-C244-B24B-7C92769D3458}" type="slidenum">
              <a:rPr lang="da-DK" smtClean="0"/>
              <a:t>‹nr.›</a:t>
            </a:fld>
            <a:endParaRPr lang="da-DK"/>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534640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BCD9559-97C9-354D-BC26-013B9CBCFFC3}" type="datetimeFigureOut">
              <a:rPr lang="da-DK" smtClean="0"/>
              <a:t>24-09-2018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425795628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da-DK"/>
              <a:t>Klik for at redigere i master</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Content Placeholder 3"/>
          <p:cNvSpPr>
            <a:spLocks noGrp="1"/>
          </p:cNvSpPr>
          <p:nvPr>
            <p:ph sz="half" idx="2"/>
          </p:nvPr>
        </p:nvSpPr>
        <p:spPr>
          <a:xfrm>
            <a:off x="941832" y="2909102"/>
            <a:ext cx="3611880" cy="299639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Content Placeholder 5"/>
          <p:cNvSpPr>
            <a:spLocks noGrp="1"/>
          </p:cNvSpPr>
          <p:nvPr>
            <p:ph sz="quarter" idx="4"/>
          </p:nvPr>
        </p:nvSpPr>
        <p:spPr>
          <a:xfrm>
            <a:off x="4975398" y="2909102"/>
            <a:ext cx="3611880" cy="299639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BCD9559-97C9-354D-BC26-013B9CBCFFC3}" type="datetimeFigureOut">
              <a:rPr lang="da-DK" smtClean="0"/>
              <a:t>24-09-2018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363231362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6BCD9559-97C9-354D-BC26-013B9CBCFFC3}" type="datetimeFigureOut">
              <a:rPr lang="da-DK" smtClean="0"/>
              <a:t>24-09-2018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364111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D9559-97C9-354D-BC26-013B9CBCFFC3}" type="datetimeFigureOut">
              <a:rPr lang="da-DK" smtClean="0"/>
              <a:t>24-09-2018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DC5AB21A-74AF-C244-B24B-7C92769D3458}" type="slidenum">
              <a:rPr lang="da-DK" smtClean="0"/>
              <a:t>‹nr.›</a:t>
            </a:fld>
            <a:endParaRPr lang="da-DK"/>
          </a:p>
        </p:txBody>
      </p:sp>
    </p:spTree>
    <p:extLst>
      <p:ext uri="{BB962C8B-B14F-4D97-AF65-F5344CB8AC3E}">
        <p14:creationId xmlns:p14="http://schemas.microsoft.com/office/powerpoint/2010/main" val="112036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da-DK"/>
              <a:t>Klik for at redigere i master</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Date Placeholder 4"/>
          <p:cNvSpPr>
            <a:spLocks noGrp="1"/>
          </p:cNvSpPr>
          <p:nvPr>
            <p:ph type="dt" sz="half" idx="10"/>
          </p:nvPr>
        </p:nvSpPr>
        <p:spPr>
          <a:xfrm>
            <a:off x="573789" y="6375679"/>
            <a:ext cx="925016" cy="348462"/>
          </a:xfrm>
        </p:spPr>
        <p:txBody>
          <a:bodyPr/>
          <a:lstStyle/>
          <a:p>
            <a:fld id="{6BCD9559-97C9-354D-BC26-013B9CBCFFC3}" type="datetimeFigureOut">
              <a:rPr lang="da-DK" smtClean="0"/>
              <a:t>24-09-2018</a:t>
            </a:fld>
            <a:endParaRPr lang="da-DK"/>
          </a:p>
        </p:txBody>
      </p:sp>
      <p:sp>
        <p:nvSpPr>
          <p:cNvPr id="6" name="Footer Placeholder 5"/>
          <p:cNvSpPr>
            <a:spLocks noGrp="1"/>
          </p:cNvSpPr>
          <p:nvPr>
            <p:ph type="ftr" sz="quarter" idx="11"/>
          </p:nvPr>
        </p:nvSpPr>
        <p:spPr>
          <a:xfrm>
            <a:off x="1577716" y="6375679"/>
            <a:ext cx="2611634" cy="345796"/>
          </a:xfrm>
        </p:spPr>
        <p:txBody>
          <a:bodyPr/>
          <a:lstStyle/>
          <a:p>
            <a:endParaRPr lang="da-DK"/>
          </a:p>
        </p:txBody>
      </p:sp>
      <p:sp>
        <p:nvSpPr>
          <p:cNvPr id="7" name="Slide Number Placeholder 6"/>
          <p:cNvSpPr>
            <a:spLocks noGrp="1"/>
          </p:cNvSpPr>
          <p:nvPr>
            <p:ph type="sldNum" sz="quarter" idx="12"/>
          </p:nvPr>
        </p:nvSpPr>
        <p:spPr>
          <a:xfrm>
            <a:off x="4268261" y="6375679"/>
            <a:ext cx="924342" cy="345796"/>
          </a:xfrm>
        </p:spPr>
        <p:txBody>
          <a:bodyPr/>
          <a:lstStyle/>
          <a:p>
            <a:fld id="{DC5AB21A-74AF-C244-B24B-7C92769D3458}" type="slidenum">
              <a:rPr lang="da-DK" smtClean="0"/>
              <a:t>‹nr.›</a:t>
            </a:fld>
            <a:endParaRPr lang="da-DK"/>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242502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da-DK"/>
              <a:t>Klik for at redigere i master</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Date Placeholder 4"/>
          <p:cNvSpPr>
            <a:spLocks noGrp="1"/>
          </p:cNvSpPr>
          <p:nvPr>
            <p:ph type="dt" sz="half" idx="10"/>
          </p:nvPr>
        </p:nvSpPr>
        <p:spPr>
          <a:xfrm>
            <a:off x="574463" y="6375679"/>
            <a:ext cx="924342" cy="348462"/>
          </a:xfrm>
        </p:spPr>
        <p:txBody>
          <a:bodyPr/>
          <a:lstStyle/>
          <a:p>
            <a:fld id="{6BCD9559-97C9-354D-BC26-013B9CBCFFC3}" type="datetimeFigureOut">
              <a:rPr lang="da-DK" smtClean="0"/>
              <a:t>24-09-2018</a:t>
            </a:fld>
            <a:endParaRPr lang="da-DK"/>
          </a:p>
        </p:txBody>
      </p:sp>
      <p:sp>
        <p:nvSpPr>
          <p:cNvPr id="6" name="Footer Placeholder 5"/>
          <p:cNvSpPr>
            <a:spLocks noGrp="1"/>
          </p:cNvSpPr>
          <p:nvPr>
            <p:ph type="ftr" sz="quarter" idx="11"/>
          </p:nvPr>
        </p:nvSpPr>
        <p:spPr>
          <a:xfrm>
            <a:off x="1577716" y="6375679"/>
            <a:ext cx="2611634" cy="345796"/>
          </a:xfrm>
        </p:spPr>
        <p:txBody>
          <a:bodyPr/>
          <a:lstStyle/>
          <a:p>
            <a:endParaRPr lang="da-DK"/>
          </a:p>
        </p:txBody>
      </p:sp>
      <p:sp>
        <p:nvSpPr>
          <p:cNvPr id="7" name="Slide Number Placeholder 6"/>
          <p:cNvSpPr>
            <a:spLocks noGrp="1"/>
          </p:cNvSpPr>
          <p:nvPr>
            <p:ph type="sldNum" sz="quarter" idx="12"/>
          </p:nvPr>
        </p:nvSpPr>
        <p:spPr>
          <a:xfrm>
            <a:off x="4256153" y="6375679"/>
            <a:ext cx="947460" cy="345796"/>
          </a:xfrm>
        </p:spPr>
        <p:txBody>
          <a:bodyPr/>
          <a:lstStyle/>
          <a:p>
            <a:fld id="{DC5AB21A-74AF-C244-B24B-7C92769D3458}" type="slidenum">
              <a:rPr lang="da-DK" smtClean="0"/>
              <a:t>‹nr.›</a:t>
            </a:fld>
            <a:endParaRPr lang="da-DK"/>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864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da-DK"/>
              <a:t>Klik for at redigere i master</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6BCD9559-97C9-354D-BC26-013B9CBCFFC3}" type="datetimeFigureOut">
              <a:rPr lang="da-DK" smtClean="0"/>
              <a:t>24-09-2018</a:t>
            </a:fld>
            <a:endParaRPr lang="da-DK"/>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da-DK"/>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C5AB21A-74AF-C244-B24B-7C92769D3458}" type="slidenum">
              <a:rPr lang="da-DK" smtClean="0"/>
              <a:t>‹nr.›</a:t>
            </a:fld>
            <a:endParaRPr lang="da-DK"/>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556708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dresultat for hallow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37323" y="762019"/>
            <a:ext cx="8269356" cy="1470025"/>
          </a:xfrm>
        </p:spPr>
        <p:txBody>
          <a:bodyPr>
            <a:noAutofit/>
          </a:bodyPr>
          <a:lstStyle/>
          <a:p>
            <a:r>
              <a:rPr lang="da-DK" sz="9500" dirty="0">
                <a:latin typeface="Berlin Sans FB Demi" panose="020E0802020502020306" pitchFamily="34" charset="0"/>
              </a:rPr>
              <a:t>Halloween</a:t>
            </a:r>
          </a:p>
        </p:txBody>
      </p:sp>
    </p:spTree>
    <p:extLst>
      <p:ext uri="{BB962C8B-B14F-4D97-AF65-F5344CB8AC3E}">
        <p14:creationId xmlns:p14="http://schemas.microsoft.com/office/powerpoint/2010/main" val="32525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44216" y="417443"/>
            <a:ext cx="7742583" cy="6271591"/>
          </a:xfrm>
        </p:spPr>
        <p:txBody>
          <a:bodyPr>
            <a:normAutofit fontScale="92500" lnSpcReduction="10000"/>
          </a:bodyPr>
          <a:lstStyle/>
          <a:p>
            <a:r>
              <a:rPr lang="da-DK" sz="2600" dirty="0">
                <a:solidFill>
                  <a:schemeClr val="tx1"/>
                </a:solidFill>
                <a:latin typeface="Calibri" panose="020F0502020204030204" pitchFamily="34" charset="0"/>
                <a:cs typeface="Calibri" panose="020F0502020204030204" pitchFamily="34" charset="0"/>
              </a:rPr>
              <a:t>I USA, hvor vi henter inspirationen til halloween, har hver familie mindst et udskåret græskar foran huset eller i vinduet.</a:t>
            </a:r>
          </a:p>
          <a:p>
            <a:pPr marL="0" indent="0">
              <a:buNone/>
            </a:pPr>
            <a:endParaRPr lang="da-DK" sz="2600" dirty="0">
              <a:solidFill>
                <a:schemeClr val="tx1"/>
              </a:solidFill>
              <a:latin typeface="Calibri" panose="020F0502020204030204" pitchFamily="34" charset="0"/>
              <a:cs typeface="Calibri" panose="020F0502020204030204" pitchFamily="34" charset="0"/>
            </a:endParaRPr>
          </a:p>
          <a:p>
            <a:r>
              <a:rPr lang="da-DK" sz="2600" dirty="0">
                <a:solidFill>
                  <a:schemeClr val="tx1"/>
                </a:solidFill>
                <a:latin typeface="Calibri" panose="020F0502020204030204" pitchFamily="34" charset="0"/>
                <a:cs typeface="Calibri" panose="020F0502020204030204" pitchFamily="34" charset="0"/>
              </a:rPr>
              <a:t>Derudover er det en tradition, at børn i alle aldre går udklædte fra dør til dør, mens de siger </a:t>
            </a:r>
            <a:r>
              <a:rPr lang="da-DK" sz="2600" b="1" dirty="0">
                <a:solidFill>
                  <a:schemeClr val="tx1"/>
                </a:solidFill>
                <a:latin typeface="Calibri" panose="020F0502020204030204" pitchFamily="34" charset="0"/>
                <a:cs typeface="Calibri" panose="020F0502020204030204" pitchFamily="34" charset="0"/>
              </a:rPr>
              <a:t>trick-or-</a:t>
            </a:r>
            <a:r>
              <a:rPr lang="da-DK" sz="2600" b="1" dirty="0" err="1">
                <a:solidFill>
                  <a:schemeClr val="tx1"/>
                </a:solidFill>
                <a:latin typeface="Calibri" panose="020F0502020204030204" pitchFamily="34" charset="0"/>
                <a:cs typeface="Calibri" panose="020F0502020204030204" pitchFamily="34" charset="0"/>
              </a:rPr>
              <a:t>treat</a:t>
            </a:r>
            <a:r>
              <a:rPr lang="da-DK" sz="2600" dirty="0">
                <a:solidFill>
                  <a:schemeClr val="tx1"/>
                </a:solidFill>
                <a:latin typeface="Calibri" panose="020F0502020204030204" pitchFamily="34" charset="0"/>
                <a:cs typeface="Calibri" panose="020F0502020204030204" pitchFamily="34" charset="0"/>
              </a:rPr>
              <a:t>, når de banker på. Trick-or-</a:t>
            </a:r>
            <a:r>
              <a:rPr lang="da-DK" sz="2600" dirty="0" err="1">
                <a:solidFill>
                  <a:schemeClr val="tx1"/>
                </a:solidFill>
                <a:latin typeface="Calibri" panose="020F0502020204030204" pitchFamily="34" charset="0"/>
                <a:cs typeface="Calibri" panose="020F0502020204030204" pitchFamily="34" charset="0"/>
              </a:rPr>
              <a:t>treat</a:t>
            </a:r>
            <a:r>
              <a:rPr lang="da-DK" sz="2600" dirty="0">
                <a:solidFill>
                  <a:schemeClr val="tx1"/>
                </a:solidFill>
                <a:latin typeface="Calibri" panose="020F0502020204030204" pitchFamily="34" charset="0"/>
                <a:cs typeface="Calibri" panose="020F0502020204030204" pitchFamily="34" charset="0"/>
              </a:rPr>
              <a:t> kan bedst oversættes som ballade eller slik, eller guf eller gys. Det skal betyde, at hvis ikke man giver slik til børnene, så vender de tilbage og laver ballade. Præcis som man oprindelig var bange for, at de døde ville komme tilbage og hævne sig på de levende.</a:t>
            </a:r>
          </a:p>
          <a:p>
            <a:pPr marL="0" indent="0">
              <a:buNone/>
            </a:pPr>
            <a:endParaRPr lang="da-DK" sz="2600" dirty="0">
              <a:solidFill>
                <a:schemeClr val="tx1"/>
              </a:solidFill>
              <a:latin typeface="Calibri" panose="020F0502020204030204" pitchFamily="34" charset="0"/>
              <a:cs typeface="Calibri" panose="020F0502020204030204" pitchFamily="34" charset="0"/>
            </a:endParaRPr>
          </a:p>
          <a:p>
            <a:r>
              <a:rPr lang="da-DK" sz="2600" dirty="0">
                <a:solidFill>
                  <a:schemeClr val="tx1"/>
                </a:solidFill>
                <a:latin typeface="Calibri" panose="020F0502020204030204" pitchFamily="34" charset="0"/>
                <a:cs typeface="Calibri" panose="020F0502020204030204" pitchFamily="34" charset="0"/>
              </a:rPr>
              <a:t>I USA er der ligeledes også et væld af halloween-fester for både børn og voksne, hvor man møder udklædt op til en aften med hyggelig uhygge.</a:t>
            </a:r>
          </a:p>
          <a:p>
            <a:endParaRPr lang="da-DK" dirty="0"/>
          </a:p>
        </p:txBody>
      </p:sp>
    </p:spTree>
    <p:extLst>
      <p:ext uri="{BB962C8B-B14F-4D97-AF65-F5344CB8AC3E}">
        <p14:creationId xmlns:p14="http://schemas.microsoft.com/office/powerpoint/2010/main" val="82571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436" y="428695"/>
            <a:ext cx="8219660" cy="2483470"/>
          </a:xfrm>
        </p:spPr>
        <p:txBody>
          <a:bodyPr>
            <a:noAutofit/>
          </a:bodyPr>
          <a:lstStyle/>
          <a:p>
            <a:pPr algn="ctr"/>
            <a:r>
              <a:rPr lang="da-DK" sz="5500" dirty="0">
                <a:latin typeface="Berlin Sans FB Demi" panose="020E0802020502020306" pitchFamily="34" charset="0"/>
              </a:rPr>
              <a:t>Hvad har hekse og trolddom med Halloween </a:t>
            </a:r>
            <a:r>
              <a:rPr lang="da-DK" sz="5500">
                <a:latin typeface="Berlin Sans FB Demi" panose="020E0802020502020306" pitchFamily="34" charset="0"/>
              </a:rPr>
              <a:t>at </a:t>
            </a:r>
            <a:r>
              <a:rPr lang="da-DK" sz="5500" dirty="0">
                <a:latin typeface="Berlin Sans FB Demi" panose="020E0802020502020306" pitchFamily="34" charset="0"/>
              </a:rPr>
              <a:t>gøre?</a:t>
            </a:r>
          </a:p>
        </p:txBody>
      </p:sp>
      <p:pic>
        <p:nvPicPr>
          <p:cNvPr id="3" name="Picture 2" descr="Halloween, Witch'S House, The Witch, Broomstick,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6" y="2912165"/>
            <a:ext cx="5456584" cy="36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1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45435" y="377686"/>
            <a:ext cx="8080513" cy="6001643"/>
          </a:xfrm>
          <a:prstGeom prst="rect">
            <a:avLst/>
          </a:prstGeom>
        </p:spPr>
        <p:txBody>
          <a:bodyPr wrap="square">
            <a:spAutoFit/>
          </a:bodyPr>
          <a:lstStyle/>
          <a:p>
            <a:pPr marL="457200" indent="-457200">
              <a:buFont typeface="Arial" panose="020B0604020202020204" pitchFamily="34" charset="0"/>
              <a:buChar char="•"/>
            </a:pPr>
            <a:r>
              <a:rPr lang="da-DK" sz="3200" dirty="0">
                <a:latin typeface="Calibri" panose="020F0502020204030204" pitchFamily="34" charset="0"/>
                <a:cs typeface="Calibri" panose="020F0502020204030204" pitchFamily="34" charset="0"/>
              </a:rPr>
              <a:t>Man tror at magi og naturkræfter er allerstærkest netop denne aften. At kanalerne til de hinsidige er åbne.</a:t>
            </a:r>
          </a:p>
          <a:p>
            <a:endParaRPr lang="da-DK"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a-DK" sz="3200" dirty="0">
                <a:latin typeface="Calibri" panose="020F0502020204030204" pitchFamily="34" charset="0"/>
                <a:cs typeface="Calibri" panose="020F0502020204030204" pitchFamily="34" charset="0"/>
              </a:rPr>
              <a:t>Derfor var der også flere nordmænd, som blev dømt til døden, for at have bedrevet trolddom med fatale konsekvenser, på netop denne dag.</a:t>
            </a:r>
          </a:p>
          <a:p>
            <a:pPr marL="457200" indent="-457200">
              <a:buFont typeface="Arial" panose="020B0604020202020204" pitchFamily="34" charset="0"/>
              <a:buChar char="•"/>
            </a:pPr>
            <a:endParaRPr lang="da-DK"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a-DK" sz="3200" dirty="0">
                <a:latin typeface="Calibri" panose="020F0502020204030204" pitchFamily="34" charset="0"/>
                <a:cs typeface="Calibri" panose="020F0502020204030204" pitchFamily="34" charset="0"/>
              </a:rPr>
              <a:t>Før i tiden blev hekse og troldfolk brændt levende på bål, for at have udført farlig magi, til halloween.</a:t>
            </a:r>
          </a:p>
        </p:txBody>
      </p:sp>
    </p:spTree>
    <p:extLst>
      <p:ext uri="{BB962C8B-B14F-4D97-AF65-F5344CB8AC3E}">
        <p14:creationId xmlns:p14="http://schemas.microsoft.com/office/powerpoint/2010/main" val="117488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B217C2AD-51B4-40CE-A71F-F5D3F846D9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6F1BF92E-23CF-4BFE-9E1F-C359BACFA3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0813576-D302-42B7-A3EC-A272625CCA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78165" y="4794380"/>
            <a:ext cx="7705873" cy="1734497"/>
          </a:xfrm>
        </p:spPr>
        <p:txBody>
          <a:bodyPr vert="horz" lIns="91440" tIns="45720" rIns="91440" bIns="45720" rtlCol="0" anchor="t">
            <a:normAutofit/>
          </a:bodyPr>
          <a:lstStyle/>
          <a:p>
            <a:pPr algn="ctr" defTabSz="914400"/>
            <a:r>
              <a:rPr lang="en-US" sz="6600" spc="800" dirty="0">
                <a:latin typeface="Berlin Sans FB Demi" panose="020E0802020502020306" pitchFamily="34" charset="0"/>
              </a:rPr>
              <a:t>Græskaret </a:t>
            </a:r>
          </a:p>
        </p:txBody>
      </p:sp>
      <p:sp>
        <p:nvSpPr>
          <p:cNvPr id="77" name="Freeform 6">
            <a:extLst>
              <a:ext uri="{FF2B5EF4-FFF2-40B4-BE49-F238E27FC236}">
                <a16:creationId xmlns:a16="http://schemas.microsoft.com/office/drawing/2014/main" id="{1D25BAD6-AA7B-43BE-870A-D587E51BE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7170" name="Picture 2" descr="Halloween, Fruit, Lantern, Orange, Pumpkin, Veg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113" y="649826"/>
            <a:ext cx="3757771" cy="34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24948" y="198783"/>
            <a:ext cx="7961242" cy="6093976"/>
          </a:xfrm>
          <a:prstGeom prst="rect">
            <a:avLst/>
          </a:prstGeom>
        </p:spPr>
        <p:txBody>
          <a:bodyPr wrap="square">
            <a:spAutoFit/>
          </a:bodyPr>
          <a:lstStyle/>
          <a:p>
            <a:pPr marL="457200" indent="-457200">
              <a:buFont typeface="Arial" panose="020B0604020202020204" pitchFamily="34" charset="0"/>
              <a:buChar char="•"/>
            </a:pPr>
            <a:r>
              <a:rPr lang="da-DK" sz="3000" dirty="0">
                <a:latin typeface="Calibri" panose="020F0502020204030204" pitchFamily="34" charset="0"/>
                <a:cs typeface="Calibri" panose="020F0502020204030204" pitchFamily="34" charset="0"/>
              </a:rPr>
              <a:t>Græskar-traditionen stammer fra de irske immigranter, der kom til USA i 1800-tallet.</a:t>
            </a:r>
          </a:p>
          <a:p>
            <a:pPr marL="457200" indent="-457200">
              <a:buFont typeface="Arial" panose="020B0604020202020204" pitchFamily="34" charset="0"/>
              <a:buChar char="•"/>
            </a:pPr>
            <a:endParaRPr lang="da-DK" sz="3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a-DK" sz="3000" dirty="0">
                <a:latin typeface="Calibri" panose="020F0502020204030204" pitchFamily="34" charset="0"/>
                <a:cs typeface="Calibri" panose="020F0502020204030204" pitchFamily="34" charset="0"/>
              </a:rPr>
              <a:t>I deres hjemland havde de siden 8-900 f.Kr. sat ild til roer for at holde onde ånder væk. Men da irerne kom til USA og ville føre traditionen videre, måtte de vælge en anden grøntsag, for amerikanske marker var ikke særlig gode til at dyrke roer.</a:t>
            </a:r>
          </a:p>
          <a:p>
            <a:pPr marL="457200" indent="-457200">
              <a:buFont typeface="Arial" panose="020B0604020202020204" pitchFamily="34" charset="0"/>
              <a:buChar char="•"/>
            </a:pPr>
            <a:endParaRPr lang="da-DK" sz="3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a-DK" sz="3000" dirty="0">
                <a:latin typeface="Calibri" panose="020F0502020204030204" pitchFamily="34" charset="0"/>
                <a:cs typeface="Calibri" panose="020F0502020204030204" pitchFamily="34" charset="0"/>
              </a:rPr>
              <a:t>Irerne valgte i stedet græskarret, som fandtes i massevis. Senere udhulede man dem og kom et lys i stedet for at brænde dem af.</a:t>
            </a:r>
          </a:p>
        </p:txBody>
      </p:sp>
    </p:spTree>
    <p:extLst>
      <p:ext uri="{BB962C8B-B14F-4D97-AF65-F5344CB8AC3E}">
        <p14:creationId xmlns:p14="http://schemas.microsoft.com/office/powerpoint/2010/main" val="337469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B217C2AD-51B4-40CE-A71F-F5D3F846D9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6F1BF92E-23CF-4BFE-9E1F-C359BACFA3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DFEF8384-2545-4ACD-9071-49DD1CFC4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22">
            <a:extLst>
              <a:ext uri="{FF2B5EF4-FFF2-40B4-BE49-F238E27FC236}">
                <a16:creationId xmlns:a16="http://schemas.microsoft.com/office/drawing/2014/main" id="{F77DB8FA-61A7-4DE7-A777-6D258D1724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158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el 1"/>
          <p:cNvSpPr>
            <a:spLocks noGrp="1"/>
          </p:cNvSpPr>
          <p:nvPr>
            <p:ph type="title"/>
          </p:nvPr>
        </p:nvSpPr>
        <p:spPr>
          <a:xfrm>
            <a:off x="-67316" y="1058123"/>
            <a:ext cx="3656213" cy="4374850"/>
          </a:xfrm>
        </p:spPr>
        <p:txBody>
          <a:bodyPr vert="horz" lIns="91440" tIns="45720" rIns="91440" bIns="45720" rtlCol="0" anchor="ctr">
            <a:normAutofit/>
          </a:bodyPr>
          <a:lstStyle/>
          <a:p>
            <a:pPr algn="ctr" defTabSz="914400"/>
            <a:r>
              <a:rPr lang="en-US" sz="4300" spc="800" dirty="0">
                <a:solidFill>
                  <a:srgbClr val="2A1A00"/>
                </a:solidFill>
                <a:latin typeface="Berlin Sans FB Demi" panose="020E0802020502020306" pitchFamily="34" charset="0"/>
              </a:rPr>
              <a:t>Hvorfor klæder man sig ud?</a:t>
            </a:r>
          </a:p>
        </p:txBody>
      </p:sp>
      <p:pic>
        <p:nvPicPr>
          <p:cNvPr id="8194" name="Picture 2"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222" y="1629006"/>
            <a:ext cx="4665249" cy="36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8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15008" y="526774"/>
            <a:ext cx="7871791" cy="5599389"/>
          </a:xfrm>
        </p:spPr>
        <p:txBody>
          <a:bodyPr>
            <a:normAutofit/>
          </a:bodyPr>
          <a:lstStyle/>
          <a:p>
            <a:r>
              <a:rPr lang="da-DK" sz="2800" dirty="0">
                <a:solidFill>
                  <a:schemeClr val="tx1"/>
                </a:solidFill>
                <a:latin typeface="Calibri" panose="020F0502020204030204" pitchFamily="34" charset="0"/>
                <a:cs typeface="Calibri" panose="020F0502020204030204" pitchFamily="34" charset="0"/>
              </a:rPr>
              <a:t>Englænderne troede på at natten mellem den 31. oktober og den 1. november vil de døde vende tilbage til de levendes verden, for at skræmme de levende. </a:t>
            </a:r>
          </a:p>
          <a:p>
            <a:endParaRPr lang="da-DK" sz="2800" dirty="0">
              <a:solidFill>
                <a:schemeClr val="tx1"/>
              </a:solidFill>
              <a:latin typeface="Calibri" panose="020F0502020204030204" pitchFamily="34" charset="0"/>
              <a:cs typeface="Calibri" panose="020F0502020204030204" pitchFamily="34" charset="0"/>
            </a:endParaRPr>
          </a:p>
          <a:p>
            <a:r>
              <a:rPr lang="da-DK" sz="2800" dirty="0">
                <a:solidFill>
                  <a:schemeClr val="tx1"/>
                </a:solidFill>
                <a:latin typeface="Calibri" panose="020F0502020204030204" pitchFamily="34" charset="0"/>
                <a:cs typeface="Calibri" panose="020F0502020204030204" pitchFamily="34" charset="0"/>
              </a:rPr>
              <a:t>Derfor klædte de sig ud, som om de også var genopstået som ånderne, sådan at ånderne ikke ville gøre dem ondt. De brugte blandt andet masker til at narre ånderne. Hvilket man også gør i dag, hvor børn og ældre i USA bruger masker til deres udklædninger.</a:t>
            </a:r>
          </a:p>
          <a:p>
            <a:endParaRPr lang="da-DK" dirty="0"/>
          </a:p>
        </p:txBody>
      </p:sp>
    </p:spTree>
    <p:extLst>
      <p:ext uri="{BB962C8B-B14F-4D97-AF65-F5344CB8AC3E}">
        <p14:creationId xmlns:p14="http://schemas.microsoft.com/office/powerpoint/2010/main" val="368837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600" dirty="0">
                <a:latin typeface="Berlin Sans FB Demi" panose="020E0802020502020306" pitchFamily="34" charset="0"/>
              </a:rPr>
              <a:t>Mål for ugen</a:t>
            </a:r>
          </a:p>
        </p:txBody>
      </p:sp>
      <p:sp>
        <p:nvSpPr>
          <p:cNvPr id="3" name="Pladsholder til indhold 2"/>
          <p:cNvSpPr>
            <a:spLocks noGrp="1"/>
          </p:cNvSpPr>
          <p:nvPr>
            <p:ph idx="1"/>
          </p:nvPr>
        </p:nvSpPr>
        <p:spPr/>
        <p:txBody>
          <a:bodyPr/>
          <a:lstStyle/>
          <a:p>
            <a:pPr lvl="0"/>
            <a:r>
              <a:rPr lang="da-DK" sz="3200" b="1" dirty="0">
                <a:solidFill>
                  <a:schemeClr val="tx1"/>
                </a:solidFill>
                <a:latin typeface="Calibri" panose="020F0502020204030204" pitchFamily="34" charset="0"/>
                <a:cs typeface="Calibri" panose="020F0502020204030204" pitchFamily="34" charset="0"/>
              </a:rPr>
              <a:t>Kende baggrunden for Halloween </a:t>
            </a:r>
            <a:endParaRPr lang="da-DK" sz="3200" dirty="0">
              <a:solidFill>
                <a:schemeClr val="tx1"/>
              </a:solidFill>
              <a:latin typeface="Calibri" panose="020F0502020204030204" pitchFamily="34" charset="0"/>
              <a:cs typeface="Calibri" panose="020F0502020204030204" pitchFamily="34" charset="0"/>
            </a:endParaRPr>
          </a:p>
          <a:p>
            <a:pPr lvl="0"/>
            <a:r>
              <a:rPr lang="da-DK" sz="3200" b="1" dirty="0">
                <a:solidFill>
                  <a:schemeClr val="tx1"/>
                </a:solidFill>
                <a:latin typeface="Calibri" panose="020F0502020204030204" pitchFamily="34" charset="0"/>
                <a:cs typeface="Calibri" panose="020F0502020204030204" pitchFamily="34" charset="0"/>
              </a:rPr>
              <a:t>Arbejde kreativt og fagligt med emnet</a:t>
            </a:r>
            <a:endParaRPr lang="da-DK" sz="3200" dirty="0">
              <a:solidFill>
                <a:schemeClr val="tx1"/>
              </a:solidFill>
              <a:latin typeface="Calibri" panose="020F0502020204030204" pitchFamily="34" charset="0"/>
              <a:cs typeface="Calibri" panose="020F0502020204030204" pitchFamily="34" charset="0"/>
            </a:endParaRPr>
          </a:p>
          <a:p>
            <a:pPr lvl="0"/>
            <a:r>
              <a:rPr lang="da-DK" sz="3200" b="1" dirty="0">
                <a:solidFill>
                  <a:schemeClr val="tx1"/>
                </a:solidFill>
                <a:latin typeface="Calibri" panose="020F0502020204030204" pitchFamily="34" charset="0"/>
                <a:cs typeface="Calibri" panose="020F0502020204030204" pitchFamily="34" charset="0"/>
              </a:rPr>
              <a:t>Arbejde sammen med nye kammerater</a:t>
            </a:r>
            <a:endParaRPr lang="da-DK" sz="3200" dirty="0">
              <a:solidFill>
                <a:schemeClr val="tx1"/>
              </a:solidFill>
              <a:latin typeface="Calibri" panose="020F0502020204030204" pitchFamily="34" charset="0"/>
              <a:cs typeface="Calibri" panose="020F0502020204030204" pitchFamily="34" charset="0"/>
            </a:endParaRPr>
          </a:p>
          <a:p>
            <a:pPr marL="0" indent="0">
              <a:buNone/>
            </a:pPr>
            <a:endParaRPr lang="da-DK" dirty="0"/>
          </a:p>
        </p:txBody>
      </p:sp>
    </p:spTree>
    <p:extLst>
      <p:ext uri="{BB962C8B-B14F-4D97-AF65-F5344CB8AC3E}">
        <p14:creationId xmlns:p14="http://schemas.microsoft.com/office/powerpoint/2010/main" val="82279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edresultat for hallow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855" y="3041373"/>
            <a:ext cx="4698658" cy="3318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p:cNvSpPr txBox="1"/>
          <p:nvPr/>
        </p:nvSpPr>
        <p:spPr>
          <a:xfrm>
            <a:off x="765313" y="1349128"/>
            <a:ext cx="8229600" cy="1107996"/>
          </a:xfrm>
          <a:prstGeom prst="rect">
            <a:avLst/>
          </a:prstGeom>
          <a:noFill/>
        </p:spPr>
        <p:txBody>
          <a:bodyPr wrap="square" rtlCol="0">
            <a:spAutoFit/>
          </a:bodyPr>
          <a:lstStyle/>
          <a:p>
            <a:pPr algn="ctr"/>
            <a:r>
              <a:rPr lang="da-DK" sz="6600" dirty="0">
                <a:latin typeface="Berlin Sans FB Demi" panose="020E0802020502020306" pitchFamily="34" charset="0"/>
              </a:rPr>
              <a:t>Hvad er Halloween?</a:t>
            </a:r>
            <a:endParaRPr lang="da-DK" sz="6600" dirty="0"/>
          </a:p>
        </p:txBody>
      </p:sp>
    </p:spTree>
    <p:extLst>
      <p:ext uri="{BB962C8B-B14F-4D97-AF65-F5344CB8AC3E}">
        <p14:creationId xmlns:p14="http://schemas.microsoft.com/office/powerpoint/2010/main" val="120550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p:cNvSpPr txBox="1">
            <a:spLocks/>
          </p:cNvSpPr>
          <p:nvPr/>
        </p:nvSpPr>
        <p:spPr>
          <a:xfrm>
            <a:off x="815008" y="566530"/>
            <a:ext cx="7871791" cy="572494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a:latin typeface="Calibri" panose="020F0502020204030204" pitchFamily="34" charset="0"/>
                <a:cs typeface="Calibri" panose="020F0502020204030204" pitchFamily="34" charset="0"/>
              </a:rPr>
              <a:t>Halloween er en overgangsfest mellem sommer og vinter. Et velkommen til vinteren og et farvel til sommeren.</a:t>
            </a:r>
          </a:p>
          <a:p>
            <a:pPr marL="0" indent="0">
              <a:buFont typeface="Arial"/>
              <a:buNone/>
            </a:pPr>
            <a:endParaRPr lang="da-DK" dirty="0">
              <a:latin typeface="Calibri" panose="020F0502020204030204" pitchFamily="34" charset="0"/>
              <a:cs typeface="Calibri" panose="020F0502020204030204" pitchFamily="34" charset="0"/>
            </a:endParaRPr>
          </a:p>
          <a:p>
            <a:pPr marL="0" indent="0">
              <a:buNone/>
            </a:pPr>
            <a:endParaRPr lang="da-DK" dirty="0">
              <a:latin typeface="Calibri" panose="020F0502020204030204" pitchFamily="34" charset="0"/>
              <a:cs typeface="Calibri" panose="020F0502020204030204" pitchFamily="34" charset="0"/>
            </a:endParaRPr>
          </a:p>
          <a:p>
            <a:r>
              <a:rPr lang="da-DK" dirty="0">
                <a:latin typeface="Calibri" panose="020F0502020204030204" pitchFamily="34" charset="0"/>
                <a:cs typeface="Calibri" panose="020F0502020204030204" pitchFamily="34" charset="0"/>
              </a:rPr>
              <a:t>Halloween er altid </a:t>
            </a:r>
            <a:r>
              <a:rPr lang="da-DK" b="1" dirty="0">
                <a:latin typeface="Calibri" panose="020F0502020204030204" pitchFamily="34" charset="0"/>
                <a:cs typeface="Calibri" panose="020F0502020204030204" pitchFamily="34" charset="0"/>
              </a:rPr>
              <a:t>d. 31. oktober</a:t>
            </a:r>
            <a:r>
              <a:rPr lang="da-DK" dirty="0">
                <a:latin typeface="Calibri" panose="020F0502020204030204" pitchFamily="34" charset="0"/>
                <a:cs typeface="Calibri" panose="020F0502020204030204" pitchFamily="34" charset="0"/>
              </a:rPr>
              <a:t>. Ifølge overtro er natten mellem d. 31. oktober og d. 1. november den nat, hvor de døde har lettest ved at vende tilbage til de levendes verden, for at skræmme eller gøre regnskaber op. </a:t>
            </a:r>
          </a:p>
          <a:p>
            <a:endParaRPr lang="da-DK" dirty="0"/>
          </a:p>
        </p:txBody>
      </p:sp>
    </p:spTree>
    <p:extLst>
      <p:ext uri="{BB962C8B-B14F-4D97-AF65-F5344CB8AC3E}">
        <p14:creationId xmlns:p14="http://schemas.microsoft.com/office/powerpoint/2010/main" val="72671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217C2AD-51B4-40CE-A71F-F5D3F846D9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6F1BF92E-23CF-4BFE-9E1F-C359BACFA3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3DFEFC0-99B4-4D27-9168-1B2F659A34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A2C20081-2005-4B05-BEA4-EB8D4C90A3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12598" y="5070708"/>
            <a:ext cx="8832011" cy="1588509"/>
          </a:xfrm>
        </p:spPr>
        <p:txBody>
          <a:bodyPr vert="horz" lIns="91440" tIns="45720" rIns="91440" bIns="45720" rtlCol="0" anchor="b">
            <a:noAutofit/>
          </a:bodyPr>
          <a:lstStyle/>
          <a:p>
            <a:pPr algn="ctr" defTabSz="914400"/>
            <a:r>
              <a:rPr lang="en-US" sz="4500" spc="800" dirty="0">
                <a:solidFill>
                  <a:srgbClr val="2A1A00"/>
                </a:solidFill>
                <a:latin typeface="Berlin Sans FB Demi" panose="020E0802020502020306" pitchFamily="34" charset="0"/>
              </a:rPr>
              <a:t>Hvorfor hedder det halloween?</a:t>
            </a:r>
          </a:p>
        </p:txBody>
      </p:sp>
      <p:pic>
        <p:nvPicPr>
          <p:cNvPr id="3" name="Picture 2" descr="Background, Bat, Cobweb, Decorations, Halloween, 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86" y="643467"/>
            <a:ext cx="7660226" cy="392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8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54156" y="337930"/>
            <a:ext cx="7732643" cy="6112566"/>
          </a:xfrm>
        </p:spPr>
        <p:txBody>
          <a:bodyPr>
            <a:normAutofit/>
          </a:bodyPr>
          <a:lstStyle/>
          <a:p>
            <a:endParaRPr lang="da-DK" b="1" dirty="0"/>
          </a:p>
          <a:p>
            <a:endParaRPr lang="da-DK" b="1" dirty="0"/>
          </a:p>
          <a:p>
            <a:r>
              <a:rPr lang="da-DK" sz="3600" dirty="0">
                <a:solidFill>
                  <a:schemeClr val="tx1"/>
                </a:solidFill>
                <a:latin typeface="Calibri" panose="020F0502020204030204" pitchFamily="34" charset="0"/>
                <a:cs typeface="Calibri" panose="020F0502020204030204" pitchFamily="34" charset="0"/>
              </a:rPr>
              <a:t>Halloween kommer af 'All-</a:t>
            </a:r>
            <a:r>
              <a:rPr lang="da-DK" sz="3600" dirty="0" err="1">
                <a:solidFill>
                  <a:schemeClr val="tx1"/>
                </a:solidFill>
                <a:latin typeface="Calibri" panose="020F0502020204030204" pitchFamily="34" charset="0"/>
                <a:cs typeface="Calibri" panose="020F0502020204030204" pitchFamily="34" charset="0"/>
              </a:rPr>
              <a:t>Hallow</a:t>
            </a:r>
            <a:r>
              <a:rPr lang="da-DK" sz="3600" dirty="0">
                <a:solidFill>
                  <a:schemeClr val="tx1"/>
                </a:solidFill>
                <a:latin typeface="Calibri" panose="020F0502020204030204" pitchFamily="34" charset="0"/>
                <a:cs typeface="Calibri" panose="020F0502020204030204" pitchFamily="34" charset="0"/>
              </a:rPr>
              <a:t>-Even' og betyder 'alle helgeners aften'. </a:t>
            </a:r>
            <a:br>
              <a:rPr lang="da-DK" sz="3600" dirty="0">
                <a:solidFill>
                  <a:schemeClr val="tx1"/>
                </a:solidFill>
                <a:latin typeface="Calibri" panose="020F0502020204030204" pitchFamily="34" charset="0"/>
                <a:cs typeface="Calibri" panose="020F0502020204030204" pitchFamily="34" charset="0"/>
              </a:rPr>
            </a:br>
            <a:br>
              <a:rPr lang="da-DK" sz="3600" dirty="0">
                <a:solidFill>
                  <a:schemeClr val="tx1"/>
                </a:solidFill>
                <a:latin typeface="Calibri" panose="020F0502020204030204" pitchFamily="34" charset="0"/>
                <a:cs typeface="Calibri" panose="020F0502020204030204" pitchFamily="34" charset="0"/>
              </a:rPr>
            </a:br>
            <a:endParaRPr lang="da-DK" sz="3600" dirty="0">
              <a:solidFill>
                <a:schemeClr val="tx1"/>
              </a:solidFill>
              <a:latin typeface="Calibri" panose="020F0502020204030204" pitchFamily="34" charset="0"/>
              <a:cs typeface="Calibri" panose="020F0502020204030204" pitchFamily="34" charset="0"/>
            </a:endParaRPr>
          </a:p>
          <a:p>
            <a:r>
              <a:rPr lang="da-DK" sz="3600" dirty="0">
                <a:solidFill>
                  <a:schemeClr val="tx1"/>
                </a:solidFill>
                <a:latin typeface="Calibri" panose="020F0502020204030204" pitchFamily="34" charset="0"/>
                <a:cs typeface="Calibri" panose="020F0502020204030204" pitchFamily="34" charset="0"/>
              </a:rPr>
              <a:t>Allehelgensdag er den katolske mindefest for helgener og martyrer. </a:t>
            </a:r>
          </a:p>
        </p:txBody>
      </p:sp>
    </p:spTree>
    <p:extLst>
      <p:ext uri="{BB962C8B-B14F-4D97-AF65-F5344CB8AC3E}">
        <p14:creationId xmlns:p14="http://schemas.microsoft.com/office/powerpoint/2010/main" val="165715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B217C2AD-51B4-40CE-A71F-F5D3F846D9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8" name="Rectangle 9">
            <a:extLst>
              <a:ext uri="{FF2B5EF4-FFF2-40B4-BE49-F238E27FC236}">
                <a16:creationId xmlns:a16="http://schemas.microsoft.com/office/drawing/2014/main" id="{6F1BF92E-23CF-4BFE-9E1F-C359BACFA3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0E624BD9-62FB-467A-ACDC-4836ADC5FE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13">
            <a:extLst>
              <a:ext uri="{FF2B5EF4-FFF2-40B4-BE49-F238E27FC236}">
                <a16:creationId xmlns:a16="http://schemas.microsoft.com/office/drawing/2014/main" id="{4C973920-672E-443D-8D2E-2D1E3853A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06297" y="0"/>
            <a:ext cx="5842211"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el 1"/>
          <p:cNvSpPr>
            <a:spLocks noGrp="1"/>
          </p:cNvSpPr>
          <p:nvPr>
            <p:ph type="title"/>
          </p:nvPr>
        </p:nvSpPr>
        <p:spPr>
          <a:xfrm>
            <a:off x="355917" y="1075959"/>
            <a:ext cx="5184368" cy="4339177"/>
          </a:xfrm>
        </p:spPr>
        <p:txBody>
          <a:bodyPr vert="horz" lIns="91440" tIns="45720" rIns="91440" bIns="45720" rtlCol="0" anchor="ctr">
            <a:normAutofit/>
          </a:bodyPr>
          <a:lstStyle/>
          <a:p>
            <a:pPr defTabSz="914400"/>
            <a:r>
              <a:rPr lang="en-US" sz="4800" spc="800" dirty="0">
                <a:solidFill>
                  <a:srgbClr val="2A1A00"/>
                </a:solidFill>
                <a:latin typeface="Berlin Sans FB Demi" panose="020E0802020502020306" pitchFamily="34" charset="0"/>
              </a:rPr>
              <a:t>Halloween,hvordan startede det?</a:t>
            </a:r>
          </a:p>
        </p:txBody>
      </p:sp>
      <p:sp>
        <p:nvSpPr>
          <p:cNvPr id="16" name="Rectangle 15">
            <a:extLst>
              <a:ext uri="{FF2B5EF4-FFF2-40B4-BE49-F238E27FC236}">
                <a16:creationId xmlns:a16="http://schemas.microsoft.com/office/drawing/2014/main" id="{4363DD75-42D3-453C-A84D-D18B4215C9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285" y="2032032"/>
            <a:ext cx="3366003" cy="252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8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14400" y="308114"/>
            <a:ext cx="7772400" cy="6301408"/>
          </a:xfrm>
        </p:spPr>
        <p:txBody>
          <a:bodyPr>
            <a:normAutofit lnSpcReduction="10000"/>
          </a:bodyPr>
          <a:lstStyle/>
          <a:p>
            <a:r>
              <a:rPr lang="da-DK" sz="3200" dirty="0">
                <a:solidFill>
                  <a:schemeClr val="tx1"/>
                </a:solidFill>
                <a:latin typeface="Calibri" panose="020F0502020204030204" pitchFamily="34" charset="0"/>
                <a:cs typeface="Calibri" panose="020F0502020204030204" pitchFamily="34" charset="0"/>
              </a:rPr>
              <a:t>Halloween stammer fra et mere end 2000 år gammelt engelsk ritual, som har udviklet sig til i dag, især at være, en slags amerikansk fastelavn. </a:t>
            </a:r>
          </a:p>
          <a:p>
            <a:pPr marL="0" indent="0">
              <a:buNone/>
            </a:pPr>
            <a:endParaRPr lang="da-DK" sz="3200" dirty="0">
              <a:solidFill>
                <a:schemeClr val="tx1"/>
              </a:solidFill>
              <a:latin typeface="Calibri" panose="020F0502020204030204" pitchFamily="34" charset="0"/>
              <a:cs typeface="Calibri" panose="020F0502020204030204" pitchFamily="34" charset="0"/>
            </a:endParaRPr>
          </a:p>
          <a:p>
            <a:r>
              <a:rPr lang="da-DK" sz="3200" dirty="0">
                <a:solidFill>
                  <a:schemeClr val="tx1"/>
                </a:solidFill>
                <a:latin typeface="Calibri" panose="020F0502020204030204" pitchFamily="34" charset="0"/>
                <a:cs typeface="Calibri" panose="020F0502020204030204" pitchFamily="34" charset="0"/>
              </a:rPr>
              <a:t>Halloweentraditionens oprindelse finder vi blandt irske og britiske indvandrere i USA i midten af 1800-tallet.</a:t>
            </a:r>
          </a:p>
          <a:p>
            <a:pPr marL="0" indent="0">
              <a:buNone/>
            </a:pPr>
            <a:endParaRPr lang="da-DK" sz="3200" dirty="0">
              <a:solidFill>
                <a:schemeClr val="tx1"/>
              </a:solidFill>
              <a:latin typeface="Calibri" panose="020F0502020204030204" pitchFamily="34" charset="0"/>
              <a:cs typeface="Calibri" panose="020F0502020204030204" pitchFamily="34" charset="0"/>
            </a:endParaRPr>
          </a:p>
          <a:p>
            <a:r>
              <a:rPr lang="da-DK" sz="3200" dirty="0">
                <a:solidFill>
                  <a:schemeClr val="tx1"/>
                </a:solidFill>
                <a:latin typeface="Calibri" panose="020F0502020204030204" pitchFamily="34" charset="0"/>
                <a:cs typeface="Calibri" panose="020F0502020204030204" pitchFamily="34" charset="0"/>
              </a:rPr>
              <a:t>Den moderne udgave af halloween har bredt sig tilbage til sit oprindelige kontinent, Europa.</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397922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B8C1D0E-0B06-46C9-A8BD-A8E13FF993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7D1ADC4A-8537-4084-99C7-F8D378A64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2761C4A-84CA-4DFC-AC89-4A90B0C2C0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31567" y="3176833"/>
            <a:ext cx="7738813" cy="2581538"/>
          </a:xfrm>
        </p:spPr>
        <p:txBody>
          <a:bodyPr vert="horz" lIns="91440" tIns="45720" rIns="91440" bIns="45720" rtlCol="0" anchor="ctr">
            <a:normAutofit/>
          </a:bodyPr>
          <a:lstStyle/>
          <a:p>
            <a:pPr algn="ctr" defTabSz="914400"/>
            <a:r>
              <a:rPr lang="en-US" sz="7700" spc="800" dirty="0">
                <a:latin typeface="Berlin Sans FB Demi" panose="020E0802020502020306" pitchFamily="34" charset="0"/>
              </a:rPr>
              <a:t>Halloween </a:t>
            </a:r>
            <a:r>
              <a:rPr lang="en-US" sz="7700" spc="800" dirty="0" err="1">
                <a:latin typeface="Berlin Sans FB Demi" panose="020E0802020502020306" pitchFamily="34" charset="0"/>
              </a:rPr>
              <a:t>i</a:t>
            </a:r>
            <a:r>
              <a:rPr lang="en-US" sz="7700" spc="800" dirty="0">
                <a:latin typeface="Berlin Sans FB Demi" panose="020E0802020502020306" pitchFamily="34" charset="0"/>
              </a:rPr>
              <a:t> USA</a:t>
            </a:r>
          </a:p>
        </p:txBody>
      </p:sp>
      <p:pic>
        <p:nvPicPr>
          <p:cNvPr id="3" name="Picture 2" descr="Pumpkin, Halloween, Knife, Holiday, Celeb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21099" b="24153"/>
          <a:stretch/>
        </p:blipFill>
        <p:spPr bwMode="auto">
          <a:xfrm>
            <a:off x="20" y="10"/>
            <a:ext cx="9143980" cy="28284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2D84865-D4AF-4139-8035-151926CE4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2598" y="2828492"/>
            <a:ext cx="8931401" cy="79375"/>
          </a:xfrm>
          <a:prstGeom prst="rect">
            <a:avLst/>
          </a:prstGeom>
          <a:solidFill>
            <a:schemeClr val="bg2"/>
          </a:solidFill>
          <a:ln w="0">
            <a:noFill/>
            <a:prstDash val="solid"/>
            <a:round/>
            <a:headEnd/>
            <a:tailEnd/>
          </a:ln>
        </p:spPr>
        <p:txBody>
          <a:bodyPr rtlCol="0" anchor="ctr"/>
          <a:lstStyle/>
          <a:p>
            <a:pPr algn="ctr"/>
            <a:endParaRPr lang="en-US"/>
          </a:p>
        </p:txBody>
      </p:sp>
      <p:sp>
        <p:nvSpPr>
          <p:cNvPr id="16" name="Freeform 6">
            <a:extLst>
              <a:ext uri="{FF2B5EF4-FFF2-40B4-BE49-F238E27FC236}">
                <a16:creationId xmlns:a16="http://schemas.microsoft.com/office/drawing/2014/main" id="{ECADAA64-BE10-4EAD-A7DA-F601862B97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1594909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11098</TotalTime>
  <Words>573</Words>
  <Application>Microsoft Office PowerPoint</Application>
  <PresentationFormat>Skærmshow (4:3)</PresentationFormat>
  <Paragraphs>43</Paragraphs>
  <Slides>16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Berlin Sans FB Demi</vt:lpstr>
      <vt:lpstr>Calibri</vt:lpstr>
      <vt:lpstr>Gill Sans MT</vt:lpstr>
      <vt:lpstr>Impact</vt:lpstr>
      <vt:lpstr>Badge</vt:lpstr>
      <vt:lpstr>Halloween</vt:lpstr>
      <vt:lpstr>Mål for ugen</vt:lpstr>
      <vt:lpstr>PowerPoint-præsentation</vt:lpstr>
      <vt:lpstr>PowerPoint-præsentation</vt:lpstr>
      <vt:lpstr>Hvorfor hedder det halloween?</vt:lpstr>
      <vt:lpstr>PowerPoint-præsentation</vt:lpstr>
      <vt:lpstr>Halloween,hvordan startede det?</vt:lpstr>
      <vt:lpstr>PowerPoint-præsentation</vt:lpstr>
      <vt:lpstr>Halloween i USA</vt:lpstr>
      <vt:lpstr>PowerPoint-præsentation</vt:lpstr>
      <vt:lpstr>Hvad har hekse og trolddom med Halloween at gøre?</vt:lpstr>
      <vt:lpstr>PowerPoint-præsentation</vt:lpstr>
      <vt:lpstr>Græskaret </vt:lpstr>
      <vt:lpstr>PowerPoint-præsentation</vt:lpstr>
      <vt:lpstr>Hvorfor klæder man sig ud?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Mette Lorentzen</dc:creator>
  <cp:lastModifiedBy>Malou Handberg</cp:lastModifiedBy>
  <cp:revision>15</cp:revision>
  <dcterms:created xsi:type="dcterms:W3CDTF">2018-09-16T10:22:58Z</dcterms:created>
  <dcterms:modified xsi:type="dcterms:W3CDTF">2018-09-26T09:09:00Z</dcterms:modified>
</cp:coreProperties>
</file>